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notesMasterIdLst>
    <p:notesMasterId r:id="rId28"/>
  </p:notesMasterIdLst>
  <p:sldIdLst>
    <p:sldId id="552" r:id="rId6"/>
    <p:sldId id="553" r:id="rId7"/>
    <p:sldId id="556" r:id="rId8"/>
    <p:sldId id="509" r:id="rId9"/>
    <p:sldId id="499" r:id="rId10"/>
    <p:sldId id="543" r:id="rId11"/>
    <p:sldId id="541" r:id="rId12"/>
    <p:sldId id="557" r:id="rId13"/>
    <p:sldId id="423" r:id="rId14"/>
    <p:sldId id="577" r:id="rId15"/>
    <p:sldId id="418" r:id="rId16"/>
    <p:sldId id="548" r:id="rId17"/>
    <p:sldId id="558" r:id="rId18"/>
    <p:sldId id="562" r:id="rId19"/>
    <p:sldId id="563" r:id="rId20"/>
    <p:sldId id="559" r:id="rId21"/>
    <p:sldId id="566" r:id="rId22"/>
    <p:sldId id="567" r:id="rId23"/>
    <p:sldId id="569" r:id="rId24"/>
    <p:sldId id="576" r:id="rId25"/>
    <p:sldId id="411" r:id="rId26"/>
    <p:sldId id="578" r:id="rId27"/>
  </p:sldIdLst>
  <p:sldSz cx="9144000" cy="5143500" type="screen16x9"/>
  <p:notesSz cx="6797675" cy="9926638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1">
          <p15:clr>
            <a:srgbClr val="A4A3A4"/>
          </p15:clr>
        </p15:guide>
        <p15:guide id="2" pos="12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ñi" initials="Toñi" lastIdx="1" clrIdx="0"/>
  <p:cmAuthor id="1" name="Beatriz Vallejo Sanchez" initials="BVS" lastIdx="0" clrIdx="1">
    <p:extLst>
      <p:ext uri="{19B8F6BF-5375-455C-9EA6-DF929625EA0E}">
        <p15:presenceInfo xmlns:p15="http://schemas.microsoft.com/office/powerpoint/2012/main" userId="S-1-5-21-984215444-2362935359-1715846350-355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81"/>
    <a:srgbClr val="00AE96"/>
    <a:srgbClr val="00B050"/>
    <a:srgbClr val="003E81"/>
    <a:srgbClr val="FEC20F"/>
    <a:srgbClr val="00AD8E"/>
    <a:srgbClr val="181100"/>
    <a:srgbClr val="DDEDFF"/>
    <a:srgbClr val="B9D4FF"/>
    <a:srgbClr val="EFF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8" autoAdjust="0"/>
    <p:restoredTop sz="80842" autoAdjust="0"/>
  </p:normalViewPr>
  <p:slideViewPr>
    <p:cSldViewPr snapToObjects="1" showGuides="1">
      <p:cViewPr varScale="1">
        <p:scale>
          <a:sx n="118" d="100"/>
          <a:sy n="118" d="100"/>
        </p:scale>
        <p:origin x="1644" y="96"/>
      </p:cViewPr>
      <p:guideLst>
        <p:guide orient="horz" pos="1361"/>
        <p:guide pos="1225"/>
      </p:guideLst>
    </p:cSldViewPr>
  </p:slideViewPr>
  <p:outlineViewPr>
    <p:cViewPr>
      <p:scale>
        <a:sx n="33" d="100"/>
        <a:sy n="33" d="100"/>
      </p:scale>
      <p:origin x="0" y="-60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5" d="100"/>
          <a:sy n="65" d="100"/>
        </p:scale>
        <p:origin x="336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ortatil\Desktop\Programa%20de%20conducta%20suicid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ortatil\Desktop\Programa%20de%20conducta%20suicid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ortatil\Desktop\Programa%20de%20conducta%20suicid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Número</a:t>
            </a:r>
            <a:r>
              <a:rPr lang="es-ES" baseline="0" dirty="0"/>
              <a:t> de personas formadas</a:t>
            </a:r>
            <a:endParaRPr lang="es-E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5.8827469061883277E-2"/>
          <c:y val="0.10320711717475903"/>
          <c:w val="0.91563945895018362"/>
          <c:h val="0.69379830869843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Formación de formadores</c:v>
                </c:pt>
                <c:pt idx="1">
                  <c:v>Salud Mental</c:v>
                </c:pt>
                <c:pt idx="2">
                  <c:v>AP y AH</c:v>
                </c:pt>
                <c:pt idx="3">
                  <c:v>GUETS</c:v>
                </c:pt>
                <c:pt idx="4">
                  <c:v>Otros primeros intervinientes (Protección civil, FyCSE)</c:v>
                </c:pt>
                <c:pt idx="5">
                  <c:v>Social (SS, Residencias, ONGs, etc)</c:v>
                </c:pt>
                <c:pt idx="6">
                  <c:v>Educativo</c:v>
                </c:pt>
                <c:pt idx="7">
                  <c:v>Medios Comunicación</c:v>
                </c:pt>
                <c:pt idx="8">
                  <c:v>Total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50</c:v>
                </c:pt>
                <c:pt idx="1">
                  <c:v>480</c:v>
                </c:pt>
                <c:pt idx="2">
                  <c:v>1364</c:v>
                </c:pt>
                <c:pt idx="3">
                  <c:v>30</c:v>
                </c:pt>
                <c:pt idx="4">
                  <c:v>150</c:v>
                </c:pt>
                <c:pt idx="5">
                  <c:v>255</c:v>
                </c:pt>
                <c:pt idx="6">
                  <c:v>410</c:v>
                </c:pt>
                <c:pt idx="7">
                  <c:v>75</c:v>
                </c:pt>
                <c:pt idx="8">
                  <c:v>2815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CA-461E-B3A2-626ADE2FE2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847392"/>
        <c:axId val="62847952"/>
      </c:barChart>
      <c:catAx>
        <c:axId val="6284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2847952"/>
        <c:crosses val="autoZero"/>
        <c:auto val="1"/>
        <c:lblAlgn val="ctr"/>
        <c:lblOffset val="100"/>
        <c:noMultiLvlLbl val="0"/>
      </c:catAx>
      <c:valAx>
        <c:axId val="62847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2847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baseline="0" dirty="0"/>
              <a:t>GENERO</a:t>
            </a:r>
            <a:endParaRPr lang="es-ES_tradn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5DE-DE4F-B940-9B779E5B5E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5DE-DE4F-B940-9B779E5B5EC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5DE-DE4F-B940-9B779E5B5EC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5DE-DE4F-B940-9B779E5B5EC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'PORCENTAJE TOTALES'!$A$2:$A$3</c:f>
              <c:strCache>
                <c:ptCount val="2"/>
                <c:pt idx="0">
                  <c:v>MUJER</c:v>
                </c:pt>
                <c:pt idx="1">
                  <c:v>HOMBRE</c:v>
                </c:pt>
              </c:strCache>
            </c:strRef>
          </c:cat>
          <c:val>
            <c:numRef>
              <c:f>'PORCENTAJE TOTALES'!$B$2:$B$3</c:f>
              <c:numCache>
                <c:formatCode>General</c:formatCode>
                <c:ptCount val="2"/>
                <c:pt idx="0">
                  <c:v>117</c:v>
                </c:pt>
                <c:pt idx="1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DE-DE4F-B940-9B779E5B5E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baseline="0" dirty="0"/>
              <a:t> EDAD</a:t>
            </a:r>
            <a:endParaRPr lang="es-ES_tradn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101822393451525"/>
          <c:y val="0.41473452142148887"/>
          <c:w val="0.7889817760654847"/>
          <c:h val="0.58526547857851108"/>
        </c:manualLayout>
      </c:layout>
      <c:pie3DChart>
        <c:varyColors val="1"/>
        <c:ser>
          <c:idx val="0"/>
          <c:order val="0"/>
          <c:explosion val="2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8CE-0142-818F-890204EDE0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8CE-0142-818F-890204EDE015}"/>
              </c:ext>
            </c:extLst>
          </c:dPt>
          <c:dLbls>
            <c:dLbl>
              <c:idx val="0"/>
              <c:layout>
                <c:manualLayout>
                  <c:x val="0"/>
                  <c:y val="-0.106561425858273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CE-0142-818F-890204EDE01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8CE-0142-818F-890204EDE01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'PORCENTAJE TOTALES'!$A$37:$A$38</c:f>
              <c:strCache>
                <c:ptCount val="2"/>
                <c:pt idx="0">
                  <c:v>MENORES  18 AÑOS</c:v>
                </c:pt>
                <c:pt idx="1">
                  <c:v>MAYORES 18 AÑOS</c:v>
                </c:pt>
              </c:strCache>
            </c:strRef>
          </c:cat>
          <c:val>
            <c:numRef>
              <c:f>'PORCENTAJE TOTALES'!$B$37:$B$38</c:f>
              <c:numCache>
                <c:formatCode>General</c:formatCode>
                <c:ptCount val="2"/>
                <c:pt idx="0">
                  <c:v>62</c:v>
                </c:pt>
                <c:pt idx="1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CE-0142-818F-890204EDE01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'menores genero'!$A$39:$A$48</c:f>
              <c:strCache>
                <c:ptCount val="10"/>
                <c:pt idx="0">
                  <c:v> T relacionados con traumas y factores de estrés</c:v>
                </c:pt>
                <c:pt idx="1">
                  <c:v> T depresivo</c:v>
                </c:pt>
                <c:pt idx="2">
                  <c:v>Diferido</c:v>
                </c:pt>
                <c:pt idx="3">
                  <c:v> T Personalidad</c:v>
                </c:pt>
                <c:pt idx="4">
                  <c:v>No patología</c:v>
                </c:pt>
                <c:pt idx="5">
                  <c:v>T ansidedad</c:v>
                </c:pt>
                <c:pt idx="6">
                  <c:v>T desarrollo neurológico</c:v>
                </c:pt>
                <c:pt idx="7">
                  <c:v> T discoiativo</c:v>
                </c:pt>
                <c:pt idx="8">
                  <c:v> TOC</c:v>
                </c:pt>
                <c:pt idx="9">
                  <c:v> T control de impulsos</c:v>
                </c:pt>
              </c:strCache>
            </c:strRef>
          </c:cat>
          <c:val>
            <c:numRef>
              <c:f>'menores genero'!$B$39:$B$48</c:f>
              <c:numCache>
                <c:formatCode>0%</c:formatCode>
                <c:ptCount val="10"/>
                <c:pt idx="0">
                  <c:v>0.44</c:v>
                </c:pt>
                <c:pt idx="1">
                  <c:v>0.16</c:v>
                </c:pt>
                <c:pt idx="2">
                  <c:v>0.16</c:v>
                </c:pt>
                <c:pt idx="3">
                  <c:v>0.16</c:v>
                </c:pt>
                <c:pt idx="4">
                  <c:v>0.1</c:v>
                </c:pt>
                <c:pt idx="5">
                  <c:v>0.06</c:v>
                </c:pt>
                <c:pt idx="6">
                  <c:v>0.02</c:v>
                </c:pt>
                <c:pt idx="7">
                  <c:v>0.02</c:v>
                </c:pt>
                <c:pt idx="8">
                  <c:v>0.02</c:v>
                </c:pt>
                <c:pt idx="9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74-DB4A-9A3E-113A33E4F3C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0660752"/>
        <c:axId val="120660192"/>
      </c:barChart>
      <c:valAx>
        <c:axId val="12066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0660752"/>
        <c:crosses val="autoZero"/>
        <c:crossBetween val="between"/>
      </c:valAx>
      <c:catAx>
        <c:axId val="12066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06601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A8B11-F0F7-4788-B45C-7024499387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EDFDA56-4CF5-4216-91D4-6AF20E09B61D}">
      <dgm:prSet custT="1"/>
      <dgm:spPr/>
      <dgm:t>
        <a:bodyPr/>
        <a:lstStyle/>
        <a:p>
          <a:pPr rtl="0"/>
          <a:r>
            <a:rPr lang="es-ES" sz="1800" dirty="0"/>
            <a:t>COORDINACION SANIDAD Y EDUCACION- Reglada: MESAS DEL ACUERDO MARCO</a:t>
          </a:r>
        </a:p>
      </dgm:t>
    </dgm:pt>
    <dgm:pt modelId="{7D407F92-8B76-49DF-8E3C-1AC38374DA4C}" type="parTrans" cxnId="{B63EBC1B-009E-47AC-A466-D54066D9330E}">
      <dgm:prSet/>
      <dgm:spPr/>
      <dgm:t>
        <a:bodyPr/>
        <a:lstStyle/>
        <a:p>
          <a:endParaRPr lang="es-ES" sz="1800"/>
        </a:p>
      </dgm:t>
    </dgm:pt>
    <dgm:pt modelId="{25811A42-4099-44B0-8844-2C989FBC2C11}" type="sibTrans" cxnId="{B63EBC1B-009E-47AC-A466-D54066D9330E}">
      <dgm:prSet/>
      <dgm:spPr/>
      <dgm:t>
        <a:bodyPr/>
        <a:lstStyle/>
        <a:p>
          <a:endParaRPr lang="es-ES" sz="1800"/>
        </a:p>
      </dgm:t>
    </dgm:pt>
    <dgm:pt modelId="{329F62E7-A6E3-4902-9DD5-3C95D53118B8}">
      <dgm:prSet custT="1"/>
      <dgm:spPr/>
      <dgm:t>
        <a:bodyPr/>
        <a:lstStyle/>
        <a:p>
          <a:pPr rtl="0"/>
          <a:r>
            <a:rPr lang="es-ES" sz="1800" dirty="0"/>
            <a:t>COORDINACION ENTRE SANIDAD, AMBITO SOCIAL Y CORPORACIONES LOCALES</a:t>
          </a:r>
        </a:p>
      </dgm:t>
    </dgm:pt>
    <dgm:pt modelId="{1EB483F9-1C27-4425-B735-8B97635A42A6}" type="parTrans" cxnId="{1FAE85E3-0151-4CFB-9004-54AAA4326504}">
      <dgm:prSet/>
      <dgm:spPr/>
      <dgm:t>
        <a:bodyPr/>
        <a:lstStyle/>
        <a:p>
          <a:endParaRPr lang="es-ES" sz="1800"/>
        </a:p>
      </dgm:t>
    </dgm:pt>
    <dgm:pt modelId="{788145ED-3E27-48BC-8BD1-74F7CAD7269C}" type="sibTrans" cxnId="{1FAE85E3-0151-4CFB-9004-54AAA4326504}">
      <dgm:prSet/>
      <dgm:spPr/>
      <dgm:t>
        <a:bodyPr/>
        <a:lstStyle/>
        <a:p>
          <a:endParaRPr lang="es-ES" sz="1800"/>
        </a:p>
      </dgm:t>
    </dgm:pt>
    <dgm:pt modelId="{2522771B-6F75-4A63-99E7-AFD71B92B607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dirty="0"/>
            <a:t>COORDINACION ENTRE SALUD MENTAL,  ATENCION PRIMARIA Y GUETS</a:t>
          </a:r>
        </a:p>
      </dgm:t>
    </dgm:pt>
    <dgm:pt modelId="{C59A0DF2-F591-4C45-85CC-B046FE370F9D}" type="parTrans" cxnId="{17942432-129B-4A30-9FE0-7D1122F274D1}">
      <dgm:prSet/>
      <dgm:spPr/>
      <dgm:t>
        <a:bodyPr/>
        <a:lstStyle/>
        <a:p>
          <a:endParaRPr lang="es-ES" sz="1800"/>
        </a:p>
      </dgm:t>
    </dgm:pt>
    <dgm:pt modelId="{490711BD-B10A-44DE-BDB9-25F9AE111641}" type="sibTrans" cxnId="{17942432-129B-4A30-9FE0-7D1122F274D1}">
      <dgm:prSet/>
      <dgm:spPr/>
      <dgm:t>
        <a:bodyPr/>
        <a:lstStyle/>
        <a:p>
          <a:endParaRPr lang="es-ES" sz="1800"/>
        </a:p>
      </dgm:t>
    </dgm:pt>
    <dgm:pt modelId="{64AD6AF3-049C-49F9-AA24-803A36C097B2}" type="pres">
      <dgm:prSet presAssocID="{BAFA8B11-F0F7-4788-B45C-702449938706}" presName="linear" presStyleCnt="0">
        <dgm:presLayoutVars>
          <dgm:animLvl val="lvl"/>
          <dgm:resizeHandles val="exact"/>
        </dgm:presLayoutVars>
      </dgm:prSet>
      <dgm:spPr/>
    </dgm:pt>
    <dgm:pt modelId="{A92C1F72-8835-45EA-82EB-91B169B32D3F}" type="pres">
      <dgm:prSet presAssocID="{AEDFDA56-4CF5-4216-91D4-6AF20E09B61D}" presName="parentText" presStyleLbl="node1" presStyleIdx="0" presStyleCnt="3" custScaleY="58473">
        <dgm:presLayoutVars>
          <dgm:chMax val="0"/>
          <dgm:bulletEnabled val="1"/>
        </dgm:presLayoutVars>
      </dgm:prSet>
      <dgm:spPr/>
    </dgm:pt>
    <dgm:pt modelId="{86E46129-32A6-4CA7-BC0B-DCC637E16EF8}" type="pres">
      <dgm:prSet presAssocID="{25811A42-4099-44B0-8844-2C989FBC2C11}" presName="spacer" presStyleCnt="0"/>
      <dgm:spPr/>
    </dgm:pt>
    <dgm:pt modelId="{541853F1-2995-4419-A690-FE24996314C9}" type="pres">
      <dgm:prSet presAssocID="{329F62E7-A6E3-4902-9DD5-3C95D53118B8}" presName="parentText" presStyleLbl="node1" presStyleIdx="1" presStyleCnt="3" custScaleY="67077">
        <dgm:presLayoutVars>
          <dgm:chMax val="0"/>
          <dgm:bulletEnabled val="1"/>
        </dgm:presLayoutVars>
      </dgm:prSet>
      <dgm:spPr/>
    </dgm:pt>
    <dgm:pt modelId="{BD4AB2E5-0010-4A6D-84E3-C3383AF45291}" type="pres">
      <dgm:prSet presAssocID="{788145ED-3E27-48BC-8BD1-74F7CAD7269C}" presName="spacer" presStyleCnt="0"/>
      <dgm:spPr/>
    </dgm:pt>
    <dgm:pt modelId="{C3A3E6F6-B72A-43D0-BA6E-51A851E50AB4}" type="pres">
      <dgm:prSet presAssocID="{2522771B-6F75-4A63-99E7-AFD71B92B607}" presName="parentText" presStyleLbl="node1" presStyleIdx="2" presStyleCnt="3" custScaleY="64493" custLinFactY="808" custLinFactNeighborX="7126" custLinFactNeighborY="100000">
        <dgm:presLayoutVars>
          <dgm:chMax val="0"/>
          <dgm:bulletEnabled val="1"/>
        </dgm:presLayoutVars>
      </dgm:prSet>
      <dgm:spPr/>
    </dgm:pt>
  </dgm:ptLst>
  <dgm:cxnLst>
    <dgm:cxn modelId="{B63EBC1B-009E-47AC-A466-D54066D9330E}" srcId="{BAFA8B11-F0F7-4788-B45C-702449938706}" destId="{AEDFDA56-4CF5-4216-91D4-6AF20E09B61D}" srcOrd="0" destOrd="0" parTransId="{7D407F92-8B76-49DF-8E3C-1AC38374DA4C}" sibTransId="{25811A42-4099-44B0-8844-2C989FBC2C11}"/>
    <dgm:cxn modelId="{17942432-129B-4A30-9FE0-7D1122F274D1}" srcId="{BAFA8B11-F0F7-4788-B45C-702449938706}" destId="{2522771B-6F75-4A63-99E7-AFD71B92B607}" srcOrd="2" destOrd="0" parTransId="{C59A0DF2-F591-4C45-85CC-B046FE370F9D}" sibTransId="{490711BD-B10A-44DE-BDB9-25F9AE111641}"/>
    <dgm:cxn modelId="{9EFB0F3F-2D70-4D42-B360-0288104F3AFF}" type="presOf" srcId="{BAFA8B11-F0F7-4788-B45C-702449938706}" destId="{64AD6AF3-049C-49F9-AA24-803A36C097B2}" srcOrd="0" destOrd="0" presId="urn:microsoft.com/office/officeart/2005/8/layout/vList2"/>
    <dgm:cxn modelId="{23A5BBAB-4724-49F6-8917-12E17F47579F}" type="presOf" srcId="{AEDFDA56-4CF5-4216-91D4-6AF20E09B61D}" destId="{A92C1F72-8835-45EA-82EB-91B169B32D3F}" srcOrd="0" destOrd="0" presId="urn:microsoft.com/office/officeart/2005/8/layout/vList2"/>
    <dgm:cxn modelId="{EDFCC0B8-6791-4779-B936-DE52B05F33EF}" type="presOf" srcId="{2522771B-6F75-4A63-99E7-AFD71B92B607}" destId="{C3A3E6F6-B72A-43D0-BA6E-51A851E50AB4}" srcOrd="0" destOrd="0" presId="urn:microsoft.com/office/officeart/2005/8/layout/vList2"/>
    <dgm:cxn modelId="{1FAE85E3-0151-4CFB-9004-54AAA4326504}" srcId="{BAFA8B11-F0F7-4788-B45C-702449938706}" destId="{329F62E7-A6E3-4902-9DD5-3C95D53118B8}" srcOrd="1" destOrd="0" parTransId="{1EB483F9-1C27-4425-B735-8B97635A42A6}" sibTransId="{788145ED-3E27-48BC-8BD1-74F7CAD7269C}"/>
    <dgm:cxn modelId="{B43A14FE-569F-4D66-8B1B-FDC75DC0C7CF}" type="presOf" srcId="{329F62E7-A6E3-4902-9DD5-3C95D53118B8}" destId="{541853F1-2995-4419-A690-FE24996314C9}" srcOrd="0" destOrd="0" presId="urn:microsoft.com/office/officeart/2005/8/layout/vList2"/>
    <dgm:cxn modelId="{5A1C4E9C-0912-462D-B606-2E776388C633}" type="presParOf" srcId="{64AD6AF3-049C-49F9-AA24-803A36C097B2}" destId="{A92C1F72-8835-45EA-82EB-91B169B32D3F}" srcOrd="0" destOrd="0" presId="urn:microsoft.com/office/officeart/2005/8/layout/vList2"/>
    <dgm:cxn modelId="{B66F6FDE-DAD7-4750-8417-FE16106C2581}" type="presParOf" srcId="{64AD6AF3-049C-49F9-AA24-803A36C097B2}" destId="{86E46129-32A6-4CA7-BC0B-DCC637E16EF8}" srcOrd="1" destOrd="0" presId="urn:microsoft.com/office/officeart/2005/8/layout/vList2"/>
    <dgm:cxn modelId="{DAE45737-314A-4C05-95D3-2F0447861481}" type="presParOf" srcId="{64AD6AF3-049C-49F9-AA24-803A36C097B2}" destId="{541853F1-2995-4419-A690-FE24996314C9}" srcOrd="2" destOrd="0" presId="urn:microsoft.com/office/officeart/2005/8/layout/vList2"/>
    <dgm:cxn modelId="{A2BDED40-F238-4C4C-8E4A-63333A4AD6FE}" type="presParOf" srcId="{64AD6AF3-049C-49F9-AA24-803A36C097B2}" destId="{BD4AB2E5-0010-4A6D-84E3-C3383AF45291}" srcOrd="3" destOrd="0" presId="urn:microsoft.com/office/officeart/2005/8/layout/vList2"/>
    <dgm:cxn modelId="{136BE5D7-8AA4-41D6-9F58-3670A4D1A797}" type="presParOf" srcId="{64AD6AF3-049C-49F9-AA24-803A36C097B2}" destId="{C3A3E6F6-B72A-43D0-BA6E-51A851E50AB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7702E4-8B1F-4766-B541-7EBE60B1EB2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4ACD8E-DBB5-416C-9C42-E1B0E121AFBF}">
      <dgm:prSet/>
      <dgm:spPr/>
      <dgm:t>
        <a:bodyPr/>
        <a:lstStyle/>
        <a:p>
          <a:r>
            <a:rPr lang="es-ES" b="1" dirty="0"/>
            <a:t>OBJETIVOS:</a:t>
          </a:r>
          <a:endParaRPr lang="en-US" dirty="0"/>
        </a:p>
      </dgm:t>
    </dgm:pt>
    <dgm:pt modelId="{3ACE75F3-1D14-4BD2-8D7C-81E2819A172F}" type="parTrans" cxnId="{CB415A1B-6286-4C27-9C0F-008C8066B790}">
      <dgm:prSet/>
      <dgm:spPr/>
      <dgm:t>
        <a:bodyPr/>
        <a:lstStyle/>
        <a:p>
          <a:endParaRPr lang="en-US"/>
        </a:p>
      </dgm:t>
    </dgm:pt>
    <dgm:pt modelId="{F0E4763E-94A6-4FCA-AB1A-0CBE526393F3}" type="sibTrans" cxnId="{CB415A1B-6286-4C27-9C0F-008C8066B790}">
      <dgm:prSet/>
      <dgm:spPr/>
      <dgm:t>
        <a:bodyPr/>
        <a:lstStyle/>
        <a:p>
          <a:endParaRPr lang="en-US"/>
        </a:p>
      </dgm:t>
    </dgm:pt>
    <dgm:pt modelId="{61C7DDC7-42F6-4D40-B724-1D181D80FEB1}">
      <dgm:prSet/>
      <dgm:spPr/>
      <dgm:t>
        <a:bodyPr/>
        <a:lstStyle/>
        <a:p>
          <a:r>
            <a:rPr lang="es-ES"/>
            <a:t>Disminuir tentativas</a:t>
          </a:r>
          <a:endParaRPr lang="en-US"/>
        </a:p>
      </dgm:t>
    </dgm:pt>
    <dgm:pt modelId="{9C1C744F-C513-44A2-AE10-A09F9AFA6EE8}" type="parTrans" cxnId="{08E35E27-AF8B-4F2D-9D1A-BB1C024503C5}">
      <dgm:prSet/>
      <dgm:spPr/>
      <dgm:t>
        <a:bodyPr/>
        <a:lstStyle/>
        <a:p>
          <a:endParaRPr lang="en-US"/>
        </a:p>
      </dgm:t>
    </dgm:pt>
    <dgm:pt modelId="{97EDA373-6E5B-43E3-A17D-276FEACD3C59}" type="sibTrans" cxnId="{08E35E27-AF8B-4F2D-9D1A-BB1C024503C5}">
      <dgm:prSet/>
      <dgm:spPr/>
      <dgm:t>
        <a:bodyPr/>
        <a:lstStyle/>
        <a:p>
          <a:endParaRPr lang="en-US"/>
        </a:p>
      </dgm:t>
    </dgm:pt>
    <dgm:pt modelId="{75ED80F7-E4DD-40DF-B6E3-EFB095AF74F3}">
      <dgm:prSet/>
      <dgm:spPr/>
      <dgm:t>
        <a:bodyPr/>
        <a:lstStyle/>
        <a:p>
          <a:r>
            <a:rPr lang="es-ES"/>
            <a:t>Disminuir mortalidad</a:t>
          </a:r>
          <a:endParaRPr lang="en-US"/>
        </a:p>
      </dgm:t>
    </dgm:pt>
    <dgm:pt modelId="{CA6DFFA0-90E6-4F70-A49E-0D94D2CC3134}" type="parTrans" cxnId="{DA27E9C8-C38C-4A4F-B019-AAE025AF1941}">
      <dgm:prSet/>
      <dgm:spPr/>
      <dgm:t>
        <a:bodyPr/>
        <a:lstStyle/>
        <a:p>
          <a:endParaRPr lang="en-US"/>
        </a:p>
      </dgm:t>
    </dgm:pt>
    <dgm:pt modelId="{1D23222D-6ED9-495F-957A-F9637E178D2B}" type="sibTrans" cxnId="{DA27E9C8-C38C-4A4F-B019-AAE025AF1941}">
      <dgm:prSet/>
      <dgm:spPr/>
      <dgm:t>
        <a:bodyPr/>
        <a:lstStyle/>
        <a:p>
          <a:endParaRPr lang="en-US"/>
        </a:p>
      </dgm:t>
    </dgm:pt>
    <dgm:pt modelId="{034D587D-DDF9-49DF-BB73-394EFF0262FD}">
      <dgm:prSet/>
      <dgm:spPr>
        <a:solidFill>
          <a:srgbClr val="00AE96"/>
        </a:solidFill>
      </dgm:spPr>
      <dgm:t>
        <a:bodyPr/>
        <a:lstStyle/>
        <a:p>
          <a:r>
            <a:rPr lang="es-ES" b="1" dirty="0"/>
            <a:t>EQUIPO DE ENLACE- CLAVES:</a:t>
          </a:r>
          <a:endParaRPr lang="en-US" dirty="0"/>
        </a:p>
      </dgm:t>
    </dgm:pt>
    <dgm:pt modelId="{78CB3F4C-99DE-447C-8B61-695A05F60D67}" type="parTrans" cxnId="{B6800A5A-1DE5-492B-9A27-B1DF3F6745F5}">
      <dgm:prSet/>
      <dgm:spPr/>
      <dgm:t>
        <a:bodyPr/>
        <a:lstStyle/>
        <a:p>
          <a:endParaRPr lang="en-US"/>
        </a:p>
      </dgm:t>
    </dgm:pt>
    <dgm:pt modelId="{372F9216-C3E1-4C56-905F-65F19AE9A241}" type="sibTrans" cxnId="{B6800A5A-1DE5-492B-9A27-B1DF3F6745F5}">
      <dgm:prSet/>
      <dgm:spPr/>
      <dgm:t>
        <a:bodyPr/>
        <a:lstStyle/>
        <a:p>
          <a:endParaRPr lang="en-US"/>
        </a:p>
      </dgm:t>
    </dgm:pt>
    <dgm:pt modelId="{A2245CCA-5D23-43EE-AA52-E07B58E747CA}">
      <dgm:prSet/>
      <dgm:spPr/>
      <dgm:t>
        <a:bodyPr/>
        <a:lstStyle/>
        <a:p>
          <a:r>
            <a:rPr lang="es-ES" dirty="0"/>
            <a:t>Equipo multidisciplinar</a:t>
          </a:r>
          <a:endParaRPr lang="en-US" dirty="0"/>
        </a:p>
      </dgm:t>
    </dgm:pt>
    <dgm:pt modelId="{F03E0E5D-384B-4B06-84AE-79408CFD65A5}" type="parTrans" cxnId="{9604FBD0-77A1-4A9B-B18B-2C433BB882A3}">
      <dgm:prSet/>
      <dgm:spPr/>
      <dgm:t>
        <a:bodyPr/>
        <a:lstStyle/>
        <a:p>
          <a:endParaRPr lang="en-US"/>
        </a:p>
      </dgm:t>
    </dgm:pt>
    <dgm:pt modelId="{3C3D9055-58B7-47DD-981F-881EEBDD2659}" type="sibTrans" cxnId="{9604FBD0-77A1-4A9B-B18B-2C433BB882A3}">
      <dgm:prSet/>
      <dgm:spPr/>
      <dgm:t>
        <a:bodyPr/>
        <a:lstStyle/>
        <a:p>
          <a:endParaRPr lang="en-US"/>
        </a:p>
      </dgm:t>
    </dgm:pt>
    <dgm:pt modelId="{D3D4AF89-C69B-4E75-AE03-167F508BC974}">
      <dgm:prSet/>
      <dgm:spPr/>
      <dgm:t>
        <a:bodyPr/>
        <a:lstStyle/>
        <a:p>
          <a:r>
            <a:rPr lang="es-ES" dirty="0"/>
            <a:t>Monitorización y evaluación</a:t>
          </a:r>
          <a:endParaRPr lang="en-US" dirty="0"/>
        </a:p>
      </dgm:t>
    </dgm:pt>
    <dgm:pt modelId="{194485AB-17E6-4845-9F7A-964E8B14CE75}" type="parTrans" cxnId="{8EBE64CF-C020-4BBF-B6B6-C11BBD2CD36D}">
      <dgm:prSet/>
      <dgm:spPr/>
      <dgm:t>
        <a:bodyPr/>
        <a:lstStyle/>
        <a:p>
          <a:endParaRPr lang="en-US"/>
        </a:p>
      </dgm:t>
    </dgm:pt>
    <dgm:pt modelId="{AEF9B985-DE14-4E39-BF5F-73D91FB4DD08}" type="sibTrans" cxnId="{8EBE64CF-C020-4BBF-B6B6-C11BBD2CD36D}">
      <dgm:prSet/>
      <dgm:spPr/>
      <dgm:t>
        <a:bodyPr/>
        <a:lstStyle/>
        <a:p>
          <a:endParaRPr lang="en-US"/>
        </a:p>
      </dgm:t>
    </dgm:pt>
    <dgm:pt modelId="{1EC7579A-45ED-4F61-A980-A3F873CE44D7}">
      <dgm:prSet/>
      <dgm:spPr>
        <a:solidFill>
          <a:srgbClr val="003281"/>
        </a:solidFill>
      </dgm:spPr>
      <dgm:t>
        <a:bodyPr/>
        <a:lstStyle/>
        <a:p>
          <a:r>
            <a:rPr lang="es-ES"/>
            <a:t>CAMPAÑAS PUBLICAS</a:t>
          </a:r>
          <a:endParaRPr lang="en-US"/>
        </a:p>
      </dgm:t>
    </dgm:pt>
    <dgm:pt modelId="{270C9026-8656-4DEA-96B8-7E680A8A4AD7}" type="parTrans" cxnId="{9C877E7C-B231-4376-A719-C261562E0AA2}">
      <dgm:prSet/>
      <dgm:spPr/>
      <dgm:t>
        <a:bodyPr/>
        <a:lstStyle/>
        <a:p>
          <a:endParaRPr lang="en-US"/>
        </a:p>
      </dgm:t>
    </dgm:pt>
    <dgm:pt modelId="{5AE2E818-EFB2-40FD-ADA2-72E6B8DB3027}" type="sibTrans" cxnId="{9C877E7C-B231-4376-A719-C261562E0AA2}">
      <dgm:prSet/>
      <dgm:spPr/>
      <dgm:t>
        <a:bodyPr/>
        <a:lstStyle/>
        <a:p>
          <a:endParaRPr lang="en-US"/>
        </a:p>
      </dgm:t>
    </dgm:pt>
    <dgm:pt modelId="{48219FDD-0877-4CBA-AE94-BD177EBA36B6}">
      <dgm:prSet/>
      <dgm:spPr/>
      <dgm:t>
        <a:bodyPr/>
        <a:lstStyle/>
        <a:p>
          <a:r>
            <a:rPr lang="es-ES" dirty="0"/>
            <a:t>ACCIONES COMUNITARIAS</a:t>
          </a:r>
          <a:endParaRPr lang="en-US" dirty="0"/>
        </a:p>
      </dgm:t>
    </dgm:pt>
    <dgm:pt modelId="{306A21A7-4972-46AE-88DF-005797A12D36}" type="parTrans" cxnId="{A03BC7DA-0C8E-4E50-BEEC-5918D4D65FEE}">
      <dgm:prSet/>
      <dgm:spPr/>
      <dgm:t>
        <a:bodyPr/>
        <a:lstStyle/>
        <a:p>
          <a:endParaRPr lang="en-US"/>
        </a:p>
      </dgm:t>
    </dgm:pt>
    <dgm:pt modelId="{C5D31EFE-C822-4A7C-BE14-5F45D132789F}" type="sibTrans" cxnId="{A03BC7DA-0C8E-4E50-BEEC-5918D4D65FEE}">
      <dgm:prSet/>
      <dgm:spPr/>
      <dgm:t>
        <a:bodyPr/>
        <a:lstStyle/>
        <a:p>
          <a:endParaRPr lang="en-US"/>
        </a:p>
      </dgm:t>
    </dgm:pt>
    <dgm:pt modelId="{A9713C11-2869-485E-83BF-5BFE2B089553}">
      <dgm:prSet/>
      <dgm:spPr/>
      <dgm:t>
        <a:bodyPr/>
        <a:lstStyle/>
        <a:p>
          <a:r>
            <a:rPr lang="es-ES" dirty="0"/>
            <a:t>Formación de todo el equipo</a:t>
          </a:r>
          <a:endParaRPr lang="en-US" dirty="0"/>
        </a:p>
      </dgm:t>
    </dgm:pt>
    <dgm:pt modelId="{5FDDD801-CEBB-46E8-BD00-84C9C70547C9}" type="parTrans" cxnId="{44674BA4-57E0-4ADA-A328-F10543F119F3}">
      <dgm:prSet/>
      <dgm:spPr/>
      <dgm:t>
        <a:bodyPr/>
        <a:lstStyle/>
        <a:p>
          <a:endParaRPr lang="es-ES"/>
        </a:p>
      </dgm:t>
    </dgm:pt>
    <dgm:pt modelId="{C8D636DC-508C-464A-BEB5-566F359934D5}" type="sibTrans" cxnId="{44674BA4-57E0-4ADA-A328-F10543F119F3}">
      <dgm:prSet/>
      <dgm:spPr/>
      <dgm:t>
        <a:bodyPr/>
        <a:lstStyle/>
        <a:p>
          <a:endParaRPr lang="es-ES"/>
        </a:p>
      </dgm:t>
    </dgm:pt>
    <dgm:pt modelId="{E74578B8-72D5-4D73-BD9B-73937551E381}">
      <dgm:prSet/>
      <dgm:spPr/>
      <dgm:t>
        <a:bodyPr/>
        <a:lstStyle/>
        <a:p>
          <a:r>
            <a:rPr lang="es-ES" dirty="0"/>
            <a:t>Centrada en grupo de riesgo</a:t>
          </a:r>
          <a:endParaRPr lang="en-US" dirty="0"/>
        </a:p>
      </dgm:t>
    </dgm:pt>
    <dgm:pt modelId="{D35CBA2E-F1A0-438F-A46D-12C79703CE55}" type="parTrans" cxnId="{39FDDB4D-AD08-4629-9E09-359B9B4F6429}">
      <dgm:prSet/>
      <dgm:spPr/>
      <dgm:t>
        <a:bodyPr/>
        <a:lstStyle/>
        <a:p>
          <a:endParaRPr lang="es-ES"/>
        </a:p>
      </dgm:t>
    </dgm:pt>
    <dgm:pt modelId="{5416FDCD-AE61-413D-8154-87F2D65EE60E}" type="sibTrans" cxnId="{39FDDB4D-AD08-4629-9E09-359B9B4F6429}">
      <dgm:prSet/>
      <dgm:spPr/>
      <dgm:t>
        <a:bodyPr/>
        <a:lstStyle/>
        <a:p>
          <a:endParaRPr lang="es-ES"/>
        </a:p>
      </dgm:t>
    </dgm:pt>
    <dgm:pt modelId="{A9FB1864-7F42-44E4-B28F-F5BB87EAB04D}">
      <dgm:prSet/>
      <dgm:spPr/>
      <dgm:t>
        <a:bodyPr/>
        <a:lstStyle/>
        <a:p>
          <a:r>
            <a:rPr lang="es-ES" dirty="0"/>
            <a:t>Mejor detección, rápida intervención</a:t>
          </a:r>
          <a:endParaRPr lang="en-US" dirty="0"/>
        </a:p>
      </dgm:t>
    </dgm:pt>
    <dgm:pt modelId="{38375F18-F615-4980-A340-8F8F6537AC0E}" type="parTrans" cxnId="{75537A1B-A3FC-4A85-9FF1-6A20A6F0752D}">
      <dgm:prSet/>
      <dgm:spPr/>
      <dgm:t>
        <a:bodyPr/>
        <a:lstStyle/>
        <a:p>
          <a:endParaRPr lang="es-ES"/>
        </a:p>
      </dgm:t>
    </dgm:pt>
    <dgm:pt modelId="{322B7FA4-D272-4A1F-8837-7B32EE54FBEB}" type="sibTrans" cxnId="{75537A1B-A3FC-4A85-9FF1-6A20A6F0752D}">
      <dgm:prSet/>
      <dgm:spPr/>
      <dgm:t>
        <a:bodyPr/>
        <a:lstStyle/>
        <a:p>
          <a:endParaRPr lang="es-ES"/>
        </a:p>
      </dgm:t>
    </dgm:pt>
    <dgm:pt modelId="{BA9FF6CC-21E2-423F-BF42-F1E9850F317F}">
      <dgm:prSet/>
      <dgm:spPr/>
      <dgm:t>
        <a:bodyPr/>
        <a:lstStyle/>
        <a:p>
          <a:r>
            <a:rPr lang="es-ES" dirty="0"/>
            <a:t>Intervenciones probadas y eficaces</a:t>
          </a:r>
          <a:endParaRPr lang="en-US" dirty="0"/>
        </a:p>
      </dgm:t>
    </dgm:pt>
    <dgm:pt modelId="{5D489BF8-2AF7-485A-8704-7F2A8E7ADD49}" type="parTrans" cxnId="{DF28C3E0-9ED8-42AB-88DA-5BF48D73044F}">
      <dgm:prSet/>
      <dgm:spPr/>
      <dgm:t>
        <a:bodyPr/>
        <a:lstStyle/>
        <a:p>
          <a:endParaRPr lang="es-ES"/>
        </a:p>
      </dgm:t>
    </dgm:pt>
    <dgm:pt modelId="{3F678360-4899-440E-BA5C-B9FC1C8EDB2F}" type="sibTrans" cxnId="{DF28C3E0-9ED8-42AB-88DA-5BF48D73044F}">
      <dgm:prSet/>
      <dgm:spPr/>
      <dgm:t>
        <a:bodyPr/>
        <a:lstStyle/>
        <a:p>
          <a:endParaRPr lang="es-ES"/>
        </a:p>
      </dgm:t>
    </dgm:pt>
    <dgm:pt modelId="{3B98F065-165A-8046-A6CF-F3888A096C29}" type="pres">
      <dgm:prSet presAssocID="{367702E4-8B1F-4766-B541-7EBE60B1EB2E}" presName="linear" presStyleCnt="0">
        <dgm:presLayoutVars>
          <dgm:animLvl val="lvl"/>
          <dgm:resizeHandles val="exact"/>
        </dgm:presLayoutVars>
      </dgm:prSet>
      <dgm:spPr/>
    </dgm:pt>
    <dgm:pt modelId="{D80FFFF4-B468-BF49-BC96-9B98698B0E3A}" type="pres">
      <dgm:prSet presAssocID="{494ACD8E-DBB5-416C-9C42-E1B0E121AFB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BD9EC99-C9E0-F04D-A194-6D0DC5C107CD}" type="pres">
      <dgm:prSet presAssocID="{494ACD8E-DBB5-416C-9C42-E1B0E121AFBF}" presName="childText" presStyleLbl="revTx" presStyleIdx="0" presStyleCnt="2">
        <dgm:presLayoutVars>
          <dgm:bulletEnabled val="1"/>
        </dgm:presLayoutVars>
      </dgm:prSet>
      <dgm:spPr/>
    </dgm:pt>
    <dgm:pt modelId="{036F8C6D-B99F-D948-93FA-D2508A6F5F83}" type="pres">
      <dgm:prSet presAssocID="{034D587D-DDF9-49DF-BB73-394EFF0262F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EE9832E-7E01-E847-9E10-00574CF41D31}" type="pres">
      <dgm:prSet presAssocID="{034D587D-DDF9-49DF-BB73-394EFF0262FD}" presName="childText" presStyleLbl="revTx" presStyleIdx="1" presStyleCnt="2">
        <dgm:presLayoutVars>
          <dgm:bulletEnabled val="1"/>
        </dgm:presLayoutVars>
      </dgm:prSet>
      <dgm:spPr/>
    </dgm:pt>
    <dgm:pt modelId="{08CC984A-E304-324B-A2C7-E591C894165F}" type="pres">
      <dgm:prSet presAssocID="{1EC7579A-45ED-4F61-A980-A3F873CE44D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5ADB4A1-5307-B94C-94E6-42602A5A4946}" type="pres">
      <dgm:prSet presAssocID="{5AE2E818-EFB2-40FD-ADA2-72E6B8DB3027}" presName="spacer" presStyleCnt="0"/>
      <dgm:spPr/>
    </dgm:pt>
    <dgm:pt modelId="{0F251238-D6E9-1848-AFB8-23EEDCE91008}" type="pres">
      <dgm:prSet presAssocID="{48219FDD-0877-4CBA-AE94-BD177EBA36B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7855501-D337-4825-AF51-8B0D8506CEDF}" type="presOf" srcId="{61C7DDC7-42F6-4D40-B724-1D181D80FEB1}" destId="{7BD9EC99-C9E0-F04D-A194-6D0DC5C107CD}" srcOrd="0" destOrd="0" presId="urn:microsoft.com/office/officeart/2005/8/layout/vList2"/>
    <dgm:cxn modelId="{176D160D-A007-4CA9-A08C-3AAA41AE8584}" type="presOf" srcId="{A9FB1864-7F42-44E4-B28F-F5BB87EAB04D}" destId="{DEE9832E-7E01-E847-9E10-00574CF41D31}" srcOrd="0" destOrd="3" presId="urn:microsoft.com/office/officeart/2005/8/layout/vList2"/>
    <dgm:cxn modelId="{CB415A1B-6286-4C27-9C0F-008C8066B790}" srcId="{367702E4-8B1F-4766-B541-7EBE60B1EB2E}" destId="{494ACD8E-DBB5-416C-9C42-E1B0E121AFBF}" srcOrd="0" destOrd="0" parTransId="{3ACE75F3-1D14-4BD2-8D7C-81E2819A172F}" sibTransId="{F0E4763E-94A6-4FCA-AB1A-0CBE526393F3}"/>
    <dgm:cxn modelId="{75537A1B-A3FC-4A85-9FF1-6A20A6F0752D}" srcId="{034D587D-DDF9-49DF-BB73-394EFF0262FD}" destId="{A9FB1864-7F42-44E4-B28F-F5BB87EAB04D}" srcOrd="3" destOrd="0" parTransId="{38375F18-F615-4980-A340-8F8F6537AC0E}" sibTransId="{322B7FA4-D272-4A1F-8837-7B32EE54FBEB}"/>
    <dgm:cxn modelId="{08E35E27-AF8B-4F2D-9D1A-BB1C024503C5}" srcId="{494ACD8E-DBB5-416C-9C42-E1B0E121AFBF}" destId="{61C7DDC7-42F6-4D40-B724-1D181D80FEB1}" srcOrd="0" destOrd="0" parTransId="{9C1C744F-C513-44A2-AE10-A09F9AFA6EE8}" sibTransId="{97EDA373-6E5B-43E3-A17D-276FEACD3C59}"/>
    <dgm:cxn modelId="{17A69C40-89EB-4965-A599-E0A9B39EAF94}" type="presOf" srcId="{E74578B8-72D5-4D73-BD9B-73937551E381}" destId="{DEE9832E-7E01-E847-9E10-00574CF41D31}" srcOrd="0" destOrd="2" presId="urn:microsoft.com/office/officeart/2005/8/layout/vList2"/>
    <dgm:cxn modelId="{86658245-19A4-4965-B9E2-55DA9326162F}" type="presOf" srcId="{75ED80F7-E4DD-40DF-B6E3-EFB095AF74F3}" destId="{7BD9EC99-C9E0-F04D-A194-6D0DC5C107CD}" srcOrd="0" destOrd="1" presId="urn:microsoft.com/office/officeart/2005/8/layout/vList2"/>
    <dgm:cxn modelId="{D0EF2A4A-C203-473F-9C30-B9D9B950327B}" type="presOf" srcId="{A9713C11-2869-485E-83BF-5BFE2B089553}" destId="{DEE9832E-7E01-E847-9E10-00574CF41D31}" srcOrd="0" destOrd="1" presId="urn:microsoft.com/office/officeart/2005/8/layout/vList2"/>
    <dgm:cxn modelId="{845EDB4A-AA69-4304-8A8C-0FA206B9723A}" type="presOf" srcId="{BA9FF6CC-21E2-423F-BF42-F1E9850F317F}" destId="{DEE9832E-7E01-E847-9E10-00574CF41D31}" srcOrd="0" destOrd="4" presId="urn:microsoft.com/office/officeart/2005/8/layout/vList2"/>
    <dgm:cxn modelId="{39FDDB4D-AD08-4629-9E09-359B9B4F6429}" srcId="{034D587D-DDF9-49DF-BB73-394EFF0262FD}" destId="{E74578B8-72D5-4D73-BD9B-73937551E381}" srcOrd="2" destOrd="0" parTransId="{D35CBA2E-F1A0-438F-A46D-12C79703CE55}" sibTransId="{5416FDCD-AE61-413D-8154-87F2D65EE60E}"/>
    <dgm:cxn modelId="{70F5AD70-5AE7-4C65-A688-20DD2970E965}" type="presOf" srcId="{494ACD8E-DBB5-416C-9C42-E1B0E121AFBF}" destId="{D80FFFF4-B468-BF49-BC96-9B98698B0E3A}" srcOrd="0" destOrd="0" presId="urn:microsoft.com/office/officeart/2005/8/layout/vList2"/>
    <dgm:cxn modelId="{93966572-7BF1-4399-B086-47140789978A}" type="presOf" srcId="{48219FDD-0877-4CBA-AE94-BD177EBA36B6}" destId="{0F251238-D6E9-1848-AFB8-23EEDCE91008}" srcOrd="0" destOrd="0" presId="urn:microsoft.com/office/officeart/2005/8/layout/vList2"/>
    <dgm:cxn modelId="{DE294F55-B445-4C33-A679-35CD2E937310}" type="presOf" srcId="{A2245CCA-5D23-43EE-AA52-E07B58E747CA}" destId="{DEE9832E-7E01-E847-9E10-00574CF41D31}" srcOrd="0" destOrd="0" presId="urn:microsoft.com/office/officeart/2005/8/layout/vList2"/>
    <dgm:cxn modelId="{2A18D959-0BC0-42CB-B7A6-697BF7468CB8}" type="presOf" srcId="{367702E4-8B1F-4766-B541-7EBE60B1EB2E}" destId="{3B98F065-165A-8046-A6CF-F3888A096C29}" srcOrd="0" destOrd="0" presId="urn:microsoft.com/office/officeart/2005/8/layout/vList2"/>
    <dgm:cxn modelId="{B6800A5A-1DE5-492B-9A27-B1DF3F6745F5}" srcId="{367702E4-8B1F-4766-B541-7EBE60B1EB2E}" destId="{034D587D-DDF9-49DF-BB73-394EFF0262FD}" srcOrd="1" destOrd="0" parTransId="{78CB3F4C-99DE-447C-8B61-695A05F60D67}" sibTransId="{372F9216-C3E1-4C56-905F-65F19AE9A241}"/>
    <dgm:cxn modelId="{9C877E7C-B231-4376-A719-C261562E0AA2}" srcId="{367702E4-8B1F-4766-B541-7EBE60B1EB2E}" destId="{1EC7579A-45ED-4F61-A980-A3F873CE44D7}" srcOrd="2" destOrd="0" parTransId="{270C9026-8656-4DEA-96B8-7E680A8A4AD7}" sibTransId="{5AE2E818-EFB2-40FD-ADA2-72E6B8DB3027}"/>
    <dgm:cxn modelId="{DEF31799-979B-47DA-B5F6-E214C4B9934A}" type="presOf" srcId="{1EC7579A-45ED-4F61-A980-A3F873CE44D7}" destId="{08CC984A-E304-324B-A2C7-E591C894165F}" srcOrd="0" destOrd="0" presId="urn:microsoft.com/office/officeart/2005/8/layout/vList2"/>
    <dgm:cxn modelId="{44674BA4-57E0-4ADA-A328-F10543F119F3}" srcId="{034D587D-DDF9-49DF-BB73-394EFF0262FD}" destId="{A9713C11-2869-485E-83BF-5BFE2B089553}" srcOrd="1" destOrd="0" parTransId="{5FDDD801-CEBB-46E8-BD00-84C9C70547C9}" sibTransId="{C8D636DC-508C-464A-BEB5-566F359934D5}"/>
    <dgm:cxn modelId="{03CD5DB6-A97A-45B4-AAA9-1BC95DF07CB2}" type="presOf" srcId="{D3D4AF89-C69B-4E75-AE03-167F508BC974}" destId="{DEE9832E-7E01-E847-9E10-00574CF41D31}" srcOrd="0" destOrd="5" presId="urn:microsoft.com/office/officeart/2005/8/layout/vList2"/>
    <dgm:cxn modelId="{7DDB0FB9-9080-440C-9AA1-E7FE3C9B29C3}" type="presOf" srcId="{034D587D-DDF9-49DF-BB73-394EFF0262FD}" destId="{036F8C6D-B99F-D948-93FA-D2508A6F5F83}" srcOrd="0" destOrd="0" presId="urn:microsoft.com/office/officeart/2005/8/layout/vList2"/>
    <dgm:cxn modelId="{DA27E9C8-C38C-4A4F-B019-AAE025AF1941}" srcId="{494ACD8E-DBB5-416C-9C42-E1B0E121AFBF}" destId="{75ED80F7-E4DD-40DF-B6E3-EFB095AF74F3}" srcOrd="1" destOrd="0" parTransId="{CA6DFFA0-90E6-4F70-A49E-0D94D2CC3134}" sibTransId="{1D23222D-6ED9-495F-957A-F9637E178D2B}"/>
    <dgm:cxn modelId="{8EBE64CF-C020-4BBF-B6B6-C11BBD2CD36D}" srcId="{034D587D-DDF9-49DF-BB73-394EFF0262FD}" destId="{D3D4AF89-C69B-4E75-AE03-167F508BC974}" srcOrd="5" destOrd="0" parTransId="{194485AB-17E6-4845-9F7A-964E8B14CE75}" sibTransId="{AEF9B985-DE14-4E39-BF5F-73D91FB4DD08}"/>
    <dgm:cxn modelId="{9604FBD0-77A1-4A9B-B18B-2C433BB882A3}" srcId="{034D587D-DDF9-49DF-BB73-394EFF0262FD}" destId="{A2245CCA-5D23-43EE-AA52-E07B58E747CA}" srcOrd="0" destOrd="0" parTransId="{F03E0E5D-384B-4B06-84AE-79408CFD65A5}" sibTransId="{3C3D9055-58B7-47DD-981F-881EEBDD2659}"/>
    <dgm:cxn modelId="{A03BC7DA-0C8E-4E50-BEEC-5918D4D65FEE}" srcId="{367702E4-8B1F-4766-B541-7EBE60B1EB2E}" destId="{48219FDD-0877-4CBA-AE94-BD177EBA36B6}" srcOrd="3" destOrd="0" parTransId="{306A21A7-4972-46AE-88DF-005797A12D36}" sibTransId="{C5D31EFE-C822-4A7C-BE14-5F45D132789F}"/>
    <dgm:cxn modelId="{DF28C3E0-9ED8-42AB-88DA-5BF48D73044F}" srcId="{034D587D-DDF9-49DF-BB73-394EFF0262FD}" destId="{BA9FF6CC-21E2-423F-BF42-F1E9850F317F}" srcOrd="4" destOrd="0" parTransId="{5D489BF8-2AF7-485A-8704-7F2A8E7ADD49}" sibTransId="{3F678360-4899-440E-BA5C-B9FC1C8EDB2F}"/>
    <dgm:cxn modelId="{2C426EC0-D124-4FA9-8249-100E1769D192}" type="presParOf" srcId="{3B98F065-165A-8046-A6CF-F3888A096C29}" destId="{D80FFFF4-B468-BF49-BC96-9B98698B0E3A}" srcOrd="0" destOrd="0" presId="urn:microsoft.com/office/officeart/2005/8/layout/vList2"/>
    <dgm:cxn modelId="{8E7ADC9D-58BF-45CE-A9FA-09C65501DB8C}" type="presParOf" srcId="{3B98F065-165A-8046-A6CF-F3888A096C29}" destId="{7BD9EC99-C9E0-F04D-A194-6D0DC5C107CD}" srcOrd="1" destOrd="0" presId="urn:microsoft.com/office/officeart/2005/8/layout/vList2"/>
    <dgm:cxn modelId="{120B6DA7-D9E1-49B6-ADB7-9FFCF2C1A431}" type="presParOf" srcId="{3B98F065-165A-8046-A6CF-F3888A096C29}" destId="{036F8C6D-B99F-D948-93FA-D2508A6F5F83}" srcOrd="2" destOrd="0" presId="urn:microsoft.com/office/officeart/2005/8/layout/vList2"/>
    <dgm:cxn modelId="{4FFA28DF-BDE5-47DB-A2ED-93B712C4D3C2}" type="presParOf" srcId="{3B98F065-165A-8046-A6CF-F3888A096C29}" destId="{DEE9832E-7E01-E847-9E10-00574CF41D31}" srcOrd="3" destOrd="0" presId="urn:microsoft.com/office/officeart/2005/8/layout/vList2"/>
    <dgm:cxn modelId="{48C5FB10-B963-4B81-A523-41093009AD94}" type="presParOf" srcId="{3B98F065-165A-8046-A6CF-F3888A096C29}" destId="{08CC984A-E304-324B-A2C7-E591C894165F}" srcOrd="4" destOrd="0" presId="urn:microsoft.com/office/officeart/2005/8/layout/vList2"/>
    <dgm:cxn modelId="{5462A948-86FE-481B-A522-5964896B3E25}" type="presParOf" srcId="{3B98F065-165A-8046-A6CF-F3888A096C29}" destId="{A5ADB4A1-5307-B94C-94E6-42602A5A4946}" srcOrd="5" destOrd="0" presId="urn:microsoft.com/office/officeart/2005/8/layout/vList2"/>
    <dgm:cxn modelId="{CC1DF4D2-C4EE-4B23-A904-A191D6518470}" type="presParOf" srcId="{3B98F065-165A-8046-A6CF-F3888A096C29}" destId="{0F251238-D6E9-1848-AFB8-23EEDCE9100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C7AC05-8B58-4839-8AC3-DEB067EA8458}" type="doc">
      <dgm:prSet loTypeId="urn:microsoft.com/office/officeart/2005/8/layout/chevron2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CC0C09AA-96FF-402B-893D-30D5389D01AA}">
      <dgm:prSet phldrT="[Texto]"/>
      <dgm:spPr/>
      <dgm:t>
        <a:bodyPr/>
        <a:lstStyle/>
        <a:p>
          <a:r>
            <a:rPr lang="es-ES" dirty="0"/>
            <a:t>FASE I</a:t>
          </a:r>
        </a:p>
      </dgm:t>
    </dgm:pt>
    <dgm:pt modelId="{7BFCC375-FFBE-4AA8-8619-897221128090}" type="parTrans" cxnId="{F6AAA0FC-E8E0-44ED-B8AA-B5A58481528F}">
      <dgm:prSet/>
      <dgm:spPr/>
      <dgm:t>
        <a:bodyPr/>
        <a:lstStyle/>
        <a:p>
          <a:endParaRPr lang="es-ES"/>
        </a:p>
      </dgm:t>
    </dgm:pt>
    <dgm:pt modelId="{AFDBD8BB-DC1A-4F77-AE03-1F7490B9F04D}" type="sibTrans" cxnId="{F6AAA0FC-E8E0-44ED-B8AA-B5A58481528F}">
      <dgm:prSet/>
      <dgm:spPr/>
      <dgm:t>
        <a:bodyPr/>
        <a:lstStyle/>
        <a:p>
          <a:endParaRPr lang="es-ES"/>
        </a:p>
      </dgm:t>
    </dgm:pt>
    <dgm:pt modelId="{916C8AF7-3517-41EA-A8C0-B047218BDC3C}">
      <dgm:prSet phldrT="[Texto]" custT="1"/>
      <dgm:spPr/>
      <dgm:t>
        <a:bodyPr/>
        <a:lstStyle/>
        <a:p>
          <a:pPr algn="ctr"/>
          <a:r>
            <a:rPr lang="es-ES" sz="1100" dirty="0">
              <a:latin typeface="Arial" panose="020B0604020202020204" pitchFamily="34" charset="0"/>
              <a:cs typeface="Arial" panose="020B0604020202020204" pitchFamily="34" charset="0"/>
            </a:rPr>
            <a:t> Intervención secundaria tras detección del riesgo</a:t>
          </a:r>
        </a:p>
      </dgm:t>
    </dgm:pt>
    <dgm:pt modelId="{DE2AF350-36C3-4454-A05B-B206BB824506}" type="parTrans" cxnId="{64CD2E7D-A0A6-46DA-9452-D1111EABC3BC}">
      <dgm:prSet/>
      <dgm:spPr/>
      <dgm:t>
        <a:bodyPr/>
        <a:lstStyle/>
        <a:p>
          <a:endParaRPr lang="es-ES"/>
        </a:p>
      </dgm:t>
    </dgm:pt>
    <dgm:pt modelId="{DF6E6E3C-3816-47EA-A41E-D81600F9F86C}" type="sibTrans" cxnId="{64CD2E7D-A0A6-46DA-9452-D1111EABC3BC}">
      <dgm:prSet/>
      <dgm:spPr/>
      <dgm:t>
        <a:bodyPr/>
        <a:lstStyle/>
        <a:p>
          <a:endParaRPr lang="es-ES"/>
        </a:p>
      </dgm:t>
    </dgm:pt>
    <dgm:pt modelId="{E43B4CEF-4BF9-4AF9-ABB0-2A243874AC19}">
      <dgm:prSet phldrT="[Texto]"/>
      <dgm:spPr/>
      <dgm:t>
        <a:bodyPr/>
        <a:lstStyle/>
        <a:p>
          <a:r>
            <a:rPr lang="es-ES" dirty="0"/>
            <a:t>FASE 2</a:t>
          </a:r>
        </a:p>
      </dgm:t>
    </dgm:pt>
    <dgm:pt modelId="{77D292BA-B34E-4F42-8815-49480D7BD3A8}" type="parTrans" cxnId="{0ADD9A2E-04DA-4455-BB30-D84A06055417}">
      <dgm:prSet/>
      <dgm:spPr/>
      <dgm:t>
        <a:bodyPr/>
        <a:lstStyle/>
        <a:p>
          <a:endParaRPr lang="es-ES"/>
        </a:p>
      </dgm:t>
    </dgm:pt>
    <dgm:pt modelId="{F9C0BB91-5057-48DB-9D3E-EA3C7C0BCAA8}" type="sibTrans" cxnId="{0ADD9A2E-04DA-4455-BB30-D84A06055417}">
      <dgm:prSet/>
      <dgm:spPr/>
      <dgm:t>
        <a:bodyPr/>
        <a:lstStyle/>
        <a:p>
          <a:endParaRPr lang="es-ES"/>
        </a:p>
      </dgm:t>
    </dgm:pt>
    <dgm:pt modelId="{717D20A4-7851-4CF1-BFA1-63DF4F8E0886}">
      <dgm:prSet phldrT="[Texto]" custT="1"/>
      <dgm:spPr/>
      <dgm:t>
        <a:bodyPr/>
        <a:lstStyle/>
        <a:p>
          <a:pPr algn="ctr"/>
          <a:r>
            <a:rPr lang="es-ES" sz="1100" dirty="0">
              <a:latin typeface="Arial" panose="020B0604020202020204" pitchFamily="34" charset="0"/>
              <a:cs typeface="Arial" panose="020B0604020202020204" pitchFamily="34" charset="0"/>
            </a:rPr>
            <a:t> Intervención precoz (proactiva) adultos y adolescente</a:t>
          </a:r>
          <a:endParaRPr lang="es-ES" sz="11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241945-A0B2-410E-95C1-DF22D336EC28}" type="parTrans" cxnId="{FC13F233-A8C6-488F-A045-9F18C03539EF}">
      <dgm:prSet/>
      <dgm:spPr/>
      <dgm:t>
        <a:bodyPr/>
        <a:lstStyle/>
        <a:p>
          <a:endParaRPr lang="es-ES"/>
        </a:p>
      </dgm:t>
    </dgm:pt>
    <dgm:pt modelId="{D6307F58-FED9-40D3-A636-BCB5428CBDE0}" type="sibTrans" cxnId="{FC13F233-A8C6-488F-A045-9F18C03539EF}">
      <dgm:prSet/>
      <dgm:spPr/>
      <dgm:t>
        <a:bodyPr/>
        <a:lstStyle/>
        <a:p>
          <a:endParaRPr lang="es-ES"/>
        </a:p>
      </dgm:t>
    </dgm:pt>
    <dgm:pt modelId="{D419FF69-FD6F-430B-BBEA-51F7B4EF616C}">
      <dgm:prSet phldrT="[Texto]"/>
      <dgm:spPr/>
      <dgm:t>
        <a:bodyPr/>
        <a:lstStyle/>
        <a:p>
          <a:r>
            <a:rPr lang="es-ES" dirty="0"/>
            <a:t>FASE 3</a:t>
          </a:r>
        </a:p>
      </dgm:t>
    </dgm:pt>
    <dgm:pt modelId="{F49F59FC-6500-4249-B31A-C075EFC0F903}" type="parTrans" cxnId="{905AD51D-3A6D-4C60-B891-772FD6E5A21F}">
      <dgm:prSet/>
      <dgm:spPr/>
      <dgm:t>
        <a:bodyPr/>
        <a:lstStyle/>
        <a:p>
          <a:endParaRPr lang="es-ES"/>
        </a:p>
      </dgm:t>
    </dgm:pt>
    <dgm:pt modelId="{1BEE1C78-FD8D-45BC-8303-6EE653D7A6C4}" type="sibTrans" cxnId="{905AD51D-3A6D-4C60-B891-772FD6E5A21F}">
      <dgm:prSet/>
      <dgm:spPr/>
      <dgm:t>
        <a:bodyPr/>
        <a:lstStyle/>
        <a:p>
          <a:endParaRPr lang="es-ES"/>
        </a:p>
      </dgm:t>
    </dgm:pt>
    <dgm:pt modelId="{CF86EE2B-CAD9-4A09-8BE2-8BCCB0974F6C}">
      <dgm:prSet phldrT="[Texto]" custT="1"/>
      <dgm:spPr/>
      <dgm:t>
        <a:bodyPr/>
        <a:lstStyle/>
        <a:p>
          <a:pPr algn="ctr"/>
          <a:r>
            <a:rPr lang="es-ES" sz="1100" dirty="0">
              <a:latin typeface="Arial" panose="020B0604020202020204" pitchFamily="34" charset="0"/>
              <a:cs typeface="Arial" panose="020B0604020202020204" pitchFamily="34" charset="0"/>
            </a:rPr>
            <a:t>Seguimiento y evaluación de resultados</a:t>
          </a:r>
          <a:endParaRPr lang="es-ES" sz="11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DC9D8D-04FC-44CC-8A82-DA344ADEF540}" type="parTrans" cxnId="{B90A8892-5160-4A73-9482-F493B9D37E79}">
      <dgm:prSet/>
      <dgm:spPr/>
      <dgm:t>
        <a:bodyPr/>
        <a:lstStyle/>
        <a:p>
          <a:endParaRPr lang="es-ES"/>
        </a:p>
      </dgm:t>
    </dgm:pt>
    <dgm:pt modelId="{BB72448F-A22D-424C-A874-A5065BB0137C}" type="sibTrans" cxnId="{B90A8892-5160-4A73-9482-F493B9D37E79}">
      <dgm:prSet/>
      <dgm:spPr/>
      <dgm:t>
        <a:bodyPr/>
        <a:lstStyle/>
        <a:p>
          <a:endParaRPr lang="es-ES"/>
        </a:p>
      </dgm:t>
    </dgm:pt>
    <dgm:pt modelId="{397A5167-7E16-4A2A-81D1-5CA5749F3518}" type="pres">
      <dgm:prSet presAssocID="{8CC7AC05-8B58-4839-8AC3-DEB067EA8458}" presName="linearFlow" presStyleCnt="0">
        <dgm:presLayoutVars>
          <dgm:dir/>
          <dgm:animLvl val="lvl"/>
          <dgm:resizeHandles val="exact"/>
        </dgm:presLayoutVars>
      </dgm:prSet>
      <dgm:spPr/>
    </dgm:pt>
    <dgm:pt modelId="{8F2A965B-7823-49D9-B1E1-7EB4BEC17BC8}" type="pres">
      <dgm:prSet presAssocID="{CC0C09AA-96FF-402B-893D-30D5389D01AA}" presName="composite" presStyleCnt="0"/>
      <dgm:spPr/>
    </dgm:pt>
    <dgm:pt modelId="{E8C7D73C-0F5B-4EAC-8904-6054D4743083}" type="pres">
      <dgm:prSet presAssocID="{CC0C09AA-96FF-402B-893D-30D5389D01A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FF4056A-9B00-4E82-84A6-A6329583BED9}" type="pres">
      <dgm:prSet presAssocID="{CC0C09AA-96FF-402B-893D-30D5389D01AA}" presName="descendantText" presStyleLbl="alignAcc1" presStyleIdx="0" presStyleCnt="3">
        <dgm:presLayoutVars>
          <dgm:bulletEnabled val="1"/>
        </dgm:presLayoutVars>
      </dgm:prSet>
      <dgm:spPr/>
    </dgm:pt>
    <dgm:pt modelId="{A98B68AC-26B9-4AC1-9BB8-242CD216FE63}" type="pres">
      <dgm:prSet presAssocID="{AFDBD8BB-DC1A-4F77-AE03-1F7490B9F04D}" presName="sp" presStyleCnt="0"/>
      <dgm:spPr/>
    </dgm:pt>
    <dgm:pt modelId="{FB936A52-98BD-4264-A135-2D283DD2C21D}" type="pres">
      <dgm:prSet presAssocID="{E43B4CEF-4BF9-4AF9-ABB0-2A243874AC19}" presName="composite" presStyleCnt="0"/>
      <dgm:spPr/>
    </dgm:pt>
    <dgm:pt modelId="{2C814E38-092E-4F36-AB03-F77FF0572289}" type="pres">
      <dgm:prSet presAssocID="{E43B4CEF-4BF9-4AF9-ABB0-2A243874AC1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0BC79BC-BBB9-41E3-BA38-556BDB979D16}" type="pres">
      <dgm:prSet presAssocID="{E43B4CEF-4BF9-4AF9-ABB0-2A243874AC19}" presName="descendantText" presStyleLbl="alignAcc1" presStyleIdx="1" presStyleCnt="3" custScaleY="87306" custLinFactNeighborX="2589" custLinFactNeighborY="14327">
        <dgm:presLayoutVars>
          <dgm:bulletEnabled val="1"/>
        </dgm:presLayoutVars>
      </dgm:prSet>
      <dgm:spPr/>
    </dgm:pt>
    <dgm:pt modelId="{778A7DE7-1C8C-43A9-A899-10A6C48BDE91}" type="pres">
      <dgm:prSet presAssocID="{F9C0BB91-5057-48DB-9D3E-EA3C7C0BCAA8}" presName="sp" presStyleCnt="0"/>
      <dgm:spPr/>
    </dgm:pt>
    <dgm:pt modelId="{ACC323A2-B649-4DF2-95F4-F0C539DDEDE9}" type="pres">
      <dgm:prSet presAssocID="{D419FF69-FD6F-430B-BBEA-51F7B4EF616C}" presName="composite" presStyleCnt="0"/>
      <dgm:spPr/>
    </dgm:pt>
    <dgm:pt modelId="{908C4A09-DC6C-479F-B289-C3809D7E0BE6}" type="pres">
      <dgm:prSet presAssocID="{D419FF69-FD6F-430B-BBEA-51F7B4EF616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4B5E1F3-BD58-4C15-84FC-22633D7C0B01}" type="pres">
      <dgm:prSet presAssocID="{D419FF69-FD6F-430B-BBEA-51F7B4EF616C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A39FB0D-55A0-4BC6-8AD4-5C856190D432}" type="presOf" srcId="{CF86EE2B-CAD9-4A09-8BE2-8BCCB0974F6C}" destId="{84B5E1F3-BD58-4C15-84FC-22633D7C0B01}" srcOrd="0" destOrd="0" presId="urn:microsoft.com/office/officeart/2005/8/layout/chevron2"/>
    <dgm:cxn modelId="{905AD51D-3A6D-4C60-B891-772FD6E5A21F}" srcId="{8CC7AC05-8B58-4839-8AC3-DEB067EA8458}" destId="{D419FF69-FD6F-430B-BBEA-51F7B4EF616C}" srcOrd="2" destOrd="0" parTransId="{F49F59FC-6500-4249-B31A-C075EFC0F903}" sibTransId="{1BEE1C78-FD8D-45BC-8303-6EE653D7A6C4}"/>
    <dgm:cxn modelId="{2C16D12B-4D69-41B2-B364-1C0BA761DF80}" type="presOf" srcId="{916C8AF7-3517-41EA-A8C0-B047218BDC3C}" destId="{4FF4056A-9B00-4E82-84A6-A6329583BED9}" srcOrd="0" destOrd="0" presId="urn:microsoft.com/office/officeart/2005/8/layout/chevron2"/>
    <dgm:cxn modelId="{0ADD9A2E-04DA-4455-BB30-D84A06055417}" srcId="{8CC7AC05-8B58-4839-8AC3-DEB067EA8458}" destId="{E43B4CEF-4BF9-4AF9-ABB0-2A243874AC19}" srcOrd="1" destOrd="0" parTransId="{77D292BA-B34E-4F42-8815-49480D7BD3A8}" sibTransId="{F9C0BB91-5057-48DB-9D3E-EA3C7C0BCAA8}"/>
    <dgm:cxn modelId="{FC13F233-A8C6-488F-A045-9F18C03539EF}" srcId="{E43B4CEF-4BF9-4AF9-ABB0-2A243874AC19}" destId="{717D20A4-7851-4CF1-BFA1-63DF4F8E0886}" srcOrd="0" destOrd="0" parTransId="{4B241945-A0B2-410E-95C1-DF22D336EC28}" sibTransId="{D6307F58-FED9-40D3-A636-BCB5428CBDE0}"/>
    <dgm:cxn modelId="{64CD2E7D-A0A6-46DA-9452-D1111EABC3BC}" srcId="{CC0C09AA-96FF-402B-893D-30D5389D01AA}" destId="{916C8AF7-3517-41EA-A8C0-B047218BDC3C}" srcOrd="0" destOrd="0" parTransId="{DE2AF350-36C3-4454-A05B-B206BB824506}" sibTransId="{DF6E6E3C-3816-47EA-A41E-D81600F9F86C}"/>
    <dgm:cxn modelId="{E9923C8F-3212-49D6-A4AC-D336E34C30E0}" type="presOf" srcId="{CC0C09AA-96FF-402B-893D-30D5389D01AA}" destId="{E8C7D73C-0F5B-4EAC-8904-6054D4743083}" srcOrd="0" destOrd="0" presId="urn:microsoft.com/office/officeart/2005/8/layout/chevron2"/>
    <dgm:cxn modelId="{B90A8892-5160-4A73-9482-F493B9D37E79}" srcId="{D419FF69-FD6F-430B-BBEA-51F7B4EF616C}" destId="{CF86EE2B-CAD9-4A09-8BE2-8BCCB0974F6C}" srcOrd="0" destOrd="0" parTransId="{D0DC9D8D-04FC-44CC-8A82-DA344ADEF540}" sibTransId="{BB72448F-A22D-424C-A874-A5065BB0137C}"/>
    <dgm:cxn modelId="{3915D6C9-2AE3-4682-BD69-F28EAB598DD5}" type="presOf" srcId="{E43B4CEF-4BF9-4AF9-ABB0-2A243874AC19}" destId="{2C814E38-092E-4F36-AB03-F77FF0572289}" srcOrd="0" destOrd="0" presId="urn:microsoft.com/office/officeart/2005/8/layout/chevron2"/>
    <dgm:cxn modelId="{1CB6D3DE-DE1C-42C6-BEBD-67BC3ADD0D6F}" type="presOf" srcId="{8CC7AC05-8B58-4839-8AC3-DEB067EA8458}" destId="{397A5167-7E16-4A2A-81D1-5CA5749F3518}" srcOrd="0" destOrd="0" presId="urn:microsoft.com/office/officeart/2005/8/layout/chevron2"/>
    <dgm:cxn modelId="{00B6C4F9-C419-4AA7-A125-A95AAC39E350}" type="presOf" srcId="{717D20A4-7851-4CF1-BFA1-63DF4F8E0886}" destId="{C0BC79BC-BBB9-41E3-BA38-556BDB979D16}" srcOrd="0" destOrd="0" presId="urn:microsoft.com/office/officeart/2005/8/layout/chevron2"/>
    <dgm:cxn modelId="{F6AAA0FC-E8E0-44ED-B8AA-B5A58481528F}" srcId="{8CC7AC05-8B58-4839-8AC3-DEB067EA8458}" destId="{CC0C09AA-96FF-402B-893D-30D5389D01AA}" srcOrd="0" destOrd="0" parTransId="{7BFCC375-FFBE-4AA8-8619-897221128090}" sibTransId="{AFDBD8BB-DC1A-4F77-AE03-1F7490B9F04D}"/>
    <dgm:cxn modelId="{D8C9F6FD-B6A1-4E2C-8803-974291EF5612}" type="presOf" srcId="{D419FF69-FD6F-430B-BBEA-51F7B4EF616C}" destId="{908C4A09-DC6C-479F-B289-C3809D7E0BE6}" srcOrd="0" destOrd="0" presId="urn:microsoft.com/office/officeart/2005/8/layout/chevron2"/>
    <dgm:cxn modelId="{420F2037-8729-4140-8973-8CF4971B2E12}" type="presParOf" srcId="{397A5167-7E16-4A2A-81D1-5CA5749F3518}" destId="{8F2A965B-7823-49D9-B1E1-7EB4BEC17BC8}" srcOrd="0" destOrd="0" presId="urn:microsoft.com/office/officeart/2005/8/layout/chevron2"/>
    <dgm:cxn modelId="{B6C3F2F7-C6C4-4ED5-BF08-5932D781779C}" type="presParOf" srcId="{8F2A965B-7823-49D9-B1E1-7EB4BEC17BC8}" destId="{E8C7D73C-0F5B-4EAC-8904-6054D4743083}" srcOrd="0" destOrd="0" presId="urn:microsoft.com/office/officeart/2005/8/layout/chevron2"/>
    <dgm:cxn modelId="{8713504E-3089-4FF3-96FA-665D25910690}" type="presParOf" srcId="{8F2A965B-7823-49D9-B1E1-7EB4BEC17BC8}" destId="{4FF4056A-9B00-4E82-84A6-A6329583BED9}" srcOrd="1" destOrd="0" presId="urn:microsoft.com/office/officeart/2005/8/layout/chevron2"/>
    <dgm:cxn modelId="{C45A4586-3D81-4D1B-90E8-5F211FB6E59A}" type="presParOf" srcId="{397A5167-7E16-4A2A-81D1-5CA5749F3518}" destId="{A98B68AC-26B9-4AC1-9BB8-242CD216FE63}" srcOrd="1" destOrd="0" presId="urn:microsoft.com/office/officeart/2005/8/layout/chevron2"/>
    <dgm:cxn modelId="{64C91AAC-C373-4900-B45B-02A05D633945}" type="presParOf" srcId="{397A5167-7E16-4A2A-81D1-5CA5749F3518}" destId="{FB936A52-98BD-4264-A135-2D283DD2C21D}" srcOrd="2" destOrd="0" presId="urn:microsoft.com/office/officeart/2005/8/layout/chevron2"/>
    <dgm:cxn modelId="{C0D69016-E41E-4662-AB4D-DBBBA2F5FFBB}" type="presParOf" srcId="{FB936A52-98BD-4264-A135-2D283DD2C21D}" destId="{2C814E38-092E-4F36-AB03-F77FF0572289}" srcOrd="0" destOrd="0" presId="urn:microsoft.com/office/officeart/2005/8/layout/chevron2"/>
    <dgm:cxn modelId="{792D235E-5707-46FF-9C9C-00446369B402}" type="presParOf" srcId="{FB936A52-98BD-4264-A135-2D283DD2C21D}" destId="{C0BC79BC-BBB9-41E3-BA38-556BDB979D16}" srcOrd="1" destOrd="0" presId="urn:microsoft.com/office/officeart/2005/8/layout/chevron2"/>
    <dgm:cxn modelId="{73DF9E55-FE92-40A9-88E9-8676F66C7087}" type="presParOf" srcId="{397A5167-7E16-4A2A-81D1-5CA5749F3518}" destId="{778A7DE7-1C8C-43A9-A899-10A6C48BDE91}" srcOrd="3" destOrd="0" presId="urn:microsoft.com/office/officeart/2005/8/layout/chevron2"/>
    <dgm:cxn modelId="{C067D019-23A9-40F8-84ED-4F5B60E2398D}" type="presParOf" srcId="{397A5167-7E16-4A2A-81D1-5CA5749F3518}" destId="{ACC323A2-B649-4DF2-95F4-F0C539DDEDE9}" srcOrd="4" destOrd="0" presId="urn:microsoft.com/office/officeart/2005/8/layout/chevron2"/>
    <dgm:cxn modelId="{0B942FC2-FAC9-40B7-BCDA-FB3A9FA379DD}" type="presParOf" srcId="{ACC323A2-B649-4DF2-95F4-F0C539DDEDE9}" destId="{908C4A09-DC6C-479F-B289-C3809D7E0BE6}" srcOrd="0" destOrd="0" presId="urn:microsoft.com/office/officeart/2005/8/layout/chevron2"/>
    <dgm:cxn modelId="{BA26EBAD-69DD-4C01-81F9-C1F06C021734}" type="presParOf" srcId="{ACC323A2-B649-4DF2-95F4-F0C539DDEDE9}" destId="{84B5E1F3-BD58-4C15-84FC-22633D7C0B0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406276-0274-4BC8-8425-454C0046AC8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D7AC66-2AFB-46AC-8AD6-F7C1CDC6A753}">
      <dgm:prSet/>
      <dgm:spPr/>
      <dgm:t>
        <a:bodyPr/>
        <a:lstStyle/>
        <a:p>
          <a:r>
            <a:rPr lang="es-ES" dirty="0"/>
            <a:t>INDICADORES:</a:t>
          </a:r>
          <a:endParaRPr lang="en-US" dirty="0"/>
        </a:p>
      </dgm:t>
    </dgm:pt>
    <dgm:pt modelId="{8BDAF940-AE52-4316-A9F7-9B07ECDF9970}" type="parTrans" cxnId="{E96E79F6-4929-4AC4-B873-CEFF427C8DAB}">
      <dgm:prSet/>
      <dgm:spPr/>
      <dgm:t>
        <a:bodyPr/>
        <a:lstStyle/>
        <a:p>
          <a:endParaRPr lang="en-US"/>
        </a:p>
      </dgm:t>
    </dgm:pt>
    <dgm:pt modelId="{9613E767-D11E-4F4C-BE96-3E0465D6BD65}" type="sibTrans" cxnId="{E96E79F6-4929-4AC4-B873-CEFF427C8DAB}">
      <dgm:prSet/>
      <dgm:spPr/>
      <dgm:t>
        <a:bodyPr/>
        <a:lstStyle/>
        <a:p>
          <a:endParaRPr lang="en-US"/>
        </a:p>
      </dgm:t>
    </dgm:pt>
    <dgm:pt modelId="{44AEA271-AD57-4F98-BFBC-DFCBD9BA98EB}">
      <dgm:prSet/>
      <dgm:spPr/>
      <dgm:t>
        <a:bodyPr/>
        <a:lstStyle/>
        <a:p>
          <a:r>
            <a:rPr lang="es-ES" b="0" dirty="0"/>
            <a:t>Nº Coordinaciones</a:t>
          </a:r>
          <a:endParaRPr lang="en-US" b="0" dirty="0"/>
        </a:p>
      </dgm:t>
    </dgm:pt>
    <dgm:pt modelId="{104A34C3-889A-45A1-812E-89BFF1377E9E}" type="parTrans" cxnId="{10A3660A-2A02-4768-9ACA-197C7EC7F4C7}">
      <dgm:prSet/>
      <dgm:spPr/>
      <dgm:t>
        <a:bodyPr/>
        <a:lstStyle/>
        <a:p>
          <a:endParaRPr lang="en-US"/>
        </a:p>
      </dgm:t>
    </dgm:pt>
    <dgm:pt modelId="{2556DC8D-F106-4415-97A6-4521523D993D}" type="sibTrans" cxnId="{10A3660A-2A02-4768-9ACA-197C7EC7F4C7}">
      <dgm:prSet/>
      <dgm:spPr/>
      <dgm:t>
        <a:bodyPr/>
        <a:lstStyle/>
        <a:p>
          <a:endParaRPr lang="en-US"/>
        </a:p>
      </dgm:t>
    </dgm:pt>
    <dgm:pt modelId="{3735AEC5-497F-48AB-9508-7ADCFCCAFAF5}">
      <dgm:prSet/>
      <dgm:spPr/>
      <dgm:t>
        <a:bodyPr/>
        <a:lstStyle/>
        <a:p>
          <a:r>
            <a:rPr lang="es-ES" b="0" dirty="0"/>
            <a:t>Perfil sociodemográfico y clínico (Ideación/Conducta  suicida. Método </a:t>
          </a:r>
          <a:r>
            <a:rPr lang="es-ES" b="0" dirty="0" err="1"/>
            <a:t>autolesivo</a:t>
          </a:r>
          <a:r>
            <a:rPr lang="es-ES" b="0" dirty="0"/>
            <a:t>)</a:t>
          </a:r>
          <a:endParaRPr lang="en-US" b="0" dirty="0"/>
        </a:p>
      </dgm:t>
    </dgm:pt>
    <dgm:pt modelId="{0A872992-3699-42FB-AE5F-D0E76E3D53DF}" type="parTrans" cxnId="{11664A98-62A9-427D-AA89-C1C63C0E72AC}">
      <dgm:prSet/>
      <dgm:spPr/>
      <dgm:t>
        <a:bodyPr/>
        <a:lstStyle/>
        <a:p>
          <a:endParaRPr lang="en-US"/>
        </a:p>
      </dgm:t>
    </dgm:pt>
    <dgm:pt modelId="{8D8347DF-2230-4714-B129-156BFA9E07D8}" type="sibTrans" cxnId="{11664A98-62A9-427D-AA89-C1C63C0E72AC}">
      <dgm:prSet/>
      <dgm:spPr/>
      <dgm:t>
        <a:bodyPr/>
        <a:lstStyle/>
        <a:p>
          <a:endParaRPr lang="en-US"/>
        </a:p>
      </dgm:t>
    </dgm:pt>
    <dgm:pt modelId="{288B03F3-DF9F-4026-89B8-15DF048CCBAC}">
      <dgm:prSet/>
      <dgm:spPr/>
      <dgm:t>
        <a:bodyPr/>
        <a:lstStyle/>
        <a:p>
          <a:r>
            <a:rPr lang="es-ES" b="0" dirty="0"/>
            <a:t>Datos de proceso: Dispositivo que deriva. Fecha derivación/atención. Profesionales que intervienen.</a:t>
          </a:r>
          <a:endParaRPr lang="en-US" b="0" dirty="0"/>
        </a:p>
      </dgm:t>
    </dgm:pt>
    <dgm:pt modelId="{01006E59-895D-45AF-BC94-EE7CADD4AF1C}" type="parTrans" cxnId="{27E2EC60-B342-402B-A462-6DB8A27804F4}">
      <dgm:prSet/>
      <dgm:spPr/>
      <dgm:t>
        <a:bodyPr/>
        <a:lstStyle/>
        <a:p>
          <a:endParaRPr lang="en-US"/>
        </a:p>
      </dgm:t>
    </dgm:pt>
    <dgm:pt modelId="{9EF7FC2F-D896-48A5-8870-B4716CD34497}" type="sibTrans" cxnId="{27E2EC60-B342-402B-A462-6DB8A27804F4}">
      <dgm:prSet/>
      <dgm:spPr/>
      <dgm:t>
        <a:bodyPr/>
        <a:lstStyle/>
        <a:p>
          <a:endParaRPr lang="en-US"/>
        </a:p>
      </dgm:t>
    </dgm:pt>
    <dgm:pt modelId="{F94F4D03-F27F-4357-8378-9FE7059BF495}">
      <dgm:prSet/>
      <dgm:spPr/>
      <dgm:t>
        <a:bodyPr/>
        <a:lstStyle/>
        <a:p>
          <a:r>
            <a:rPr lang="es-ES" b="0" dirty="0"/>
            <a:t>Datos de resultado:  tiempo  total en el programa. Urgencias /Intentos/Ingresos durante el programa.</a:t>
          </a:r>
          <a:endParaRPr lang="en-US" b="0" dirty="0"/>
        </a:p>
      </dgm:t>
    </dgm:pt>
    <dgm:pt modelId="{05FAEC4E-3EE4-4A21-8DF6-53E8475F3A45}" type="parTrans" cxnId="{D662D597-16D8-4F17-847C-1D67FBB6BAE5}">
      <dgm:prSet/>
      <dgm:spPr/>
      <dgm:t>
        <a:bodyPr/>
        <a:lstStyle/>
        <a:p>
          <a:endParaRPr lang="en-US"/>
        </a:p>
      </dgm:t>
    </dgm:pt>
    <dgm:pt modelId="{CFF1D1BD-1D51-40CD-BE68-ADD450D65282}" type="sibTrans" cxnId="{D662D597-16D8-4F17-847C-1D67FBB6BAE5}">
      <dgm:prSet/>
      <dgm:spPr/>
      <dgm:t>
        <a:bodyPr/>
        <a:lstStyle/>
        <a:p>
          <a:endParaRPr lang="en-US"/>
        </a:p>
      </dgm:t>
    </dgm:pt>
    <dgm:pt modelId="{5D900D9D-1539-4EF6-B6B5-5784A3289BFD}">
      <dgm:prSet/>
      <dgm:spPr/>
      <dgm:t>
        <a:bodyPr/>
        <a:lstStyle/>
        <a:p>
          <a:r>
            <a:rPr lang="es-ES" b="0" dirty="0"/>
            <a:t>Escalas validadas:</a:t>
          </a:r>
          <a:endParaRPr lang="en-US" b="0" dirty="0"/>
        </a:p>
      </dgm:t>
    </dgm:pt>
    <dgm:pt modelId="{83CB95E8-9C6A-4CBA-ACC3-12480CD52E9F}" type="parTrans" cxnId="{9F42CA00-76B5-4AB3-AA7B-34B2F1AE480E}">
      <dgm:prSet/>
      <dgm:spPr/>
      <dgm:t>
        <a:bodyPr/>
        <a:lstStyle/>
        <a:p>
          <a:endParaRPr lang="en-US"/>
        </a:p>
      </dgm:t>
    </dgm:pt>
    <dgm:pt modelId="{CC57D46C-BFB3-445E-9CBB-E7A2A5EA868D}" type="sibTrans" cxnId="{9F42CA00-76B5-4AB3-AA7B-34B2F1AE480E}">
      <dgm:prSet/>
      <dgm:spPr/>
      <dgm:t>
        <a:bodyPr/>
        <a:lstStyle/>
        <a:p>
          <a:endParaRPr lang="en-US"/>
        </a:p>
      </dgm:t>
    </dgm:pt>
    <dgm:pt modelId="{F43DF298-6EB2-4F83-B3A9-ABCA99B62484}">
      <dgm:prSet/>
      <dgm:spPr/>
      <dgm:t>
        <a:bodyPr/>
        <a:lstStyle/>
        <a:p>
          <a:r>
            <a:rPr lang="es-ES" b="0" dirty="0"/>
            <a:t>De diagnóstico: DSM 5-CIE-10</a:t>
          </a:r>
          <a:endParaRPr lang="en-US" b="0" dirty="0"/>
        </a:p>
      </dgm:t>
    </dgm:pt>
    <dgm:pt modelId="{6E27C6B0-FAD8-4FE3-9223-224FCD287593}" type="parTrans" cxnId="{EA76BBD5-889B-4623-A42C-D2DBB2A9F332}">
      <dgm:prSet/>
      <dgm:spPr/>
      <dgm:t>
        <a:bodyPr/>
        <a:lstStyle/>
        <a:p>
          <a:endParaRPr lang="en-US"/>
        </a:p>
      </dgm:t>
    </dgm:pt>
    <dgm:pt modelId="{CA2D23A1-4EC7-4F5E-B5CD-2AC6A4A61682}" type="sibTrans" cxnId="{EA76BBD5-889B-4623-A42C-D2DBB2A9F332}">
      <dgm:prSet/>
      <dgm:spPr/>
      <dgm:t>
        <a:bodyPr/>
        <a:lstStyle/>
        <a:p>
          <a:endParaRPr lang="en-US"/>
        </a:p>
      </dgm:t>
    </dgm:pt>
    <dgm:pt modelId="{FDE77C3A-F06A-46B0-AC94-50DE18124F54}">
      <dgm:prSet/>
      <dgm:spPr/>
      <dgm:t>
        <a:bodyPr/>
        <a:lstStyle/>
        <a:p>
          <a:r>
            <a:rPr lang="es-ES" b="0" dirty="0"/>
            <a:t>De situación clínica: Escala CGI-SS, SSI</a:t>
          </a:r>
          <a:endParaRPr lang="en-US" b="0" dirty="0"/>
        </a:p>
      </dgm:t>
    </dgm:pt>
    <dgm:pt modelId="{8C7DA8B0-8DC4-410F-B007-07AB7737636F}" type="parTrans" cxnId="{AF5C3C18-BB67-48F7-81C7-509E091955FF}">
      <dgm:prSet/>
      <dgm:spPr/>
      <dgm:t>
        <a:bodyPr/>
        <a:lstStyle/>
        <a:p>
          <a:endParaRPr lang="en-US"/>
        </a:p>
      </dgm:t>
    </dgm:pt>
    <dgm:pt modelId="{7A997C0F-92A1-4D3E-8F1C-F7F5E94F86DA}" type="sibTrans" cxnId="{AF5C3C18-BB67-48F7-81C7-509E091955FF}">
      <dgm:prSet/>
      <dgm:spPr/>
      <dgm:t>
        <a:bodyPr/>
        <a:lstStyle/>
        <a:p>
          <a:endParaRPr lang="en-US"/>
        </a:p>
      </dgm:t>
    </dgm:pt>
    <dgm:pt modelId="{B2FDA12A-A14D-4FD9-A804-5938B150EED7}">
      <dgm:prSet/>
      <dgm:spPr/>
      <dgm:t>
        <a:bodyPr/>
        <a:lstStyle/>
        <a:p>
          <a:r>
            <a:rPr lang="es-ES" b="0" dirty="0"/>
            <a:t>De actividad global: EEAG</a:t>
          </a:r>
          <a:endParaRPr lang="en-US" b="0" dirty="0"/>
        </a:p>
      </dgm:t>
    </dgm:pt>
    <dgm:pt modelId="{D974B39E-F29E-4B9B-97FF-465A6E4D18F5}" type="parTrans" cxnId="{7F76B996-82C6-4204-B70D-B4400E917BE5}">
      <dgm:prSet/>
      <dgm:spPr/>
      <dgm:t>
        <a:bodyPr/>
        <a:lstStyle/>
        <a:p>
          <a:endParaRPr lang="en-US"/>
        </a:p>
      </dgm:t>
    </dgm:pt>
    <dgm:pt modelId="{E57B0031-2C5F-4ABC-8A10-CE67B7442E3F}" type="sibTrans" cxnId="{7F76B996-82C6-4204-B70D-B4400E917BE5}">
      <dgm:prSet/>
      <dgm:spPr/>
      <dgm:t>
        <a:bodyPr/>
        <a:lstStyle/>
        <a:p>
          <a:endParaRPr lang="en-US"/>
        </a:p>
      </dgm:t>
    </dgm:pt>
    <dgm:pt modelId="{2037A19D-06A1-4717-96BF-BC8FDE368AFE}">
      <dgm:prSet/>
      <dgm:spPr/>
      <dgm:t>
        <a:bodyPr/>
        <a:lstStyle/>
        <a:p>
          <a:r>
            <a:rPr lang="es-ES" b="0" dirty="0"/>
            <a:t>De satisfacción del tratamiento : Cres-4</a:t>
          </a:r>
          <a:endParaRPr lang="en-US" b="0" dirty="0"/>
        </a:p>
      </dgm:t>
    </dgm:pt>
    <dgm:pt modelId="{4F063044-02EB-45A0-AFA4-9DBAE924C0FA}" type="parTrans" cxnId="{5568B151-441C-4ED9-9653-30A6EFEED2EC}">
      <dgm:prSet/>
      <dgm:spPr/>
      <dgm:t>
        <a:bodyPr/>
        <a:lstStyle/>
        <a:p>
          <a:endParaRPr lang="en-US"/>
        </a:p>
      </dgm:t>
    </dgm:pt>
    <dgm:pt modelId="{A7BFC4FC-7190-4E25-8863-FD69890AC0EA}" type="sibTrans" cxnId="{5568B151-441C-4ED9-9653-30A6EFEED2EC}">
      <dgm:prSet/>
      <dgm:spPr/>
      <dgm:t>
        <a:bodyPr/>
        <a:lstStyle/>
        <a:p>
          <a:endParaRPr lang="en-US"/>
        </a:p>
      </dgm:t>
    </dgm:pt>
    <dgm:pt modelId="{D35727D7-41B9-45BC-B8D8-BFC0A6EE0D19}">
      <dgm:prSet/>
      <dgm:spPr/>
      <dgm:t>
        <a:bodyPr/>
        <a:lstStyle/>
        <a:p>
          <a:r>
            <a:rPr lang="es-ES" b="0" dirty="0"/>
            <a:t>Nº acciones formación de intervinientes</a:t>
          </a:r>
          <a:endParaRPr lang="en-US" b="0" dirty="0"/>
        </a:p>
      </dgm:t>
    </dgm:pt>
    <dgm:pt modelId="{723730D8-B878-452A-829C-7EC508A1A9D2}" type="sibTrans" cxnId="{1CD714BB-2A80-4D51-A568-0223673794B7}">
      <dgm:prSet/>
      <dgm:spPr/>
      <dgm:t>
        <a:bodyPr/>
        <a:lstStyle/>
        <a:p>
          <a:endParaRPr lang="en-US"/>
        </a:p>
      </dgm:t>
    </dgm:pt>
    <dgm:pt modelId="{B8FD5401-3190-4DB7-BA7E-9F4249F9520F}" type="parTrans" cxnId="{1CD714BB-2A80-4D51-A568-0223673794B7}">
      <dgm:prSet/>
      <dgm:spPr/>
      <dgm:t>
        <a:bodyPr/>
        <a:lstStyle/>
        <a:p>
          <a:endParaRPr lang="en-US"/>
        </a:p>
      </dgm:t>
    </dgm:pt>
    <dgm:pt modelId="{BC7B5B3B-5721-E741-A791-0BC74AACF9FF}" type="pres">
      <dgm:prSet presAssocID="{30406276-0274-4BC8-8425-454C0046AC81}" presName="linear" presStyleCnt="0">
        <dgm:presLayoutVars>
          <dgm:animLvl val="lvl"/>
          <dgm:resizeHandles val="exact"/>
        </dgm:presLayoutVars>
      </dgm:prSet>
      <dgm:spPr/>
    </dgm:pt>
    <dgm:pt modelId="{1FD36688-C92B-584D-A91A-62DABFE9BBFA}" type="pres">
      <dgm:prSet presAssocID="{F0D7AC66-2AFB-46AC-8AD6-F7C1CDC6A75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F74A928-1D41-8743-A9F3-9D537532B6E6}" type="pres">
      <dgm:prSet presAssocID="{F0D7AC66-2AFB-46AC-8AD6-F7C1CDC6A75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F42CA00-76B5-4AB3-AA7B-34B2F1AE480E}" srcId="{F0D7AC66-2AFB-46AC-8AD6-F7C1CDC6A753}" destId="{5D900D9D-1539-4EF6-B6B5-5784A3289BFD}" srcOrd="5" destOrd="0" parTransId="{83CB95E8-9C6A-4CBA-ACC3-12480CD52E9F}" sibTransId="{CC57D46C-BFB3-445E-9CBB-E7A2A5EA868D}"/>
    <dgm:cxn modelId="{10A3660A-2A02-4768-9ACA-197C7EC7F4C7}" srcId="{F0D7AC66-2AFB-46AC-8AD6-F7C1CDC6A753}" destId="{44AEA271-AD57-4F98-BFBC-DFCBD9BA98EB}" srcOrd="0" destOrd="0" parTransId="{104A34C3-889A-45A1-812E-89BFF1377E9E}" sibTransId="{2556DC8D-F106-4415-97A6-4521523D993D}"/>
    <dgm:cxn modelId="{AF5C3C18-BB67-48F7-81C7-509E091955FF}" srcId="{5D900D9D-1539-4EF6-B6B5-5784A3289BFD}" destId="{FDE77C3A-F06A-46B0-AC94-50DE18124F54}" srcOrd="1" destOrd="0" parTransId="{8C7DA8B0-8DC4-410F-B007-07AB7737636F}" sibTransId="{7A997C0F-92A1-4D3E-8F1C-F7F5E94F86DA}"/>
    <dgm:cxn modelId="{98985139-DAD2-4488-AC95-25495F6DA65B}" type="presOf" srcId="{F0D7AC66-2AFB-46AC-8AD6-F7C1CDC6A753}" destId="{1FD36688-C92B-584D-A91A-62DABFE9BBFA}" srcOrd="0" destOrd="0" presId="urn:microsoft.com/office/officeart/2005/8/layout/vList2"/>
    <dgm:cxn modelId="{27E2EC60-B342-402B-A462-6DB8A27804F4}" srcId="{F0D7AC66-2AFB-46AC-8AD6-F7C1CDC6A753}" destId="{288B03F3-DF9F-4026-89B8-15DF048CCBAC}" srcOrd="3" destOrd="0" parTransId="{01006E59-895D-45AF-BC94-EE7CADD4AF1C}" sibTransId="{9EF7FC2F-D896-48A5-8870-B4716CD34497}"/>
    <dgm:cxn modelId="{A8C23343-773E-4149-AF69-A5A3C3482BDB}" type="presOf" srcId="{B2FDA12A-A14D-4FD9-A804-5938B150EED7}" destId="{6F74A928-1D41-8743-A9F3-9D537532B6E6}" srcOrd="0" destOrd="8" presId="urn:microsoft.com/office/officeart/2005/8/layout/vList2"/>
    <dgm:cxn modelId="{7594E469-8FDA-481A-A7A6-90E2DB6C4C6B}" type="presOf" srcId="{44AEA271-AD57-4F98-BFBC-DFCBD9BA98EB}" destId="{6F74A928-1D41-8743-A9F3-9D537532B6E6}" srcOrd="0" destOrd="0" presId="urn:microsoft.com/office/officeart/2005/8/layout/vList2"/>
    <dgm:cxn modelId="{5568B151-441C-4ED9-9653-30A6EFEED2EC}" srcId="{5D900D9D-1539-4EF6-B6B5-5784A3289BFD}" destId="{2037A19D-06A1-4717-96BF-BC8FDE368AFE}" srcOrd="3" destOrd="0" parTransId="{4F063044-02EB-45A0-AFA4-9DBAE924C0FA}" sibTransId="{A7BFC4FC-7190-4E25-8863-FD69890AC0EA}"/>
    <dgm:cxn modelId="{A5546F58-2C6D-4537-8A31-6690CADBA6B7}" type="presOf" srcId="{F94F4D03-F27F-4357-8378-9FE7059BF495}" destId="{6F74A928-1D41-8743-A9F3-9D537532B6E6}" srcOrd="0" destOrd="4" presId="urn:microsoft.com/office/officeart/2005/8/layout/vList2"/>
    <dgm:cxn modelId="{3D13EC81-1AB6-4295-9833-BEA183F69C92}" type="presOf" srcId="{2037A19D-06A1-4717-96BF-BC8FDE368AFE}" destId="{6F74A928-1D41-8743-A9F3-9D537532B6E6}" srcOrd="0" destOrd="9" presId="urn:microsoft.com/office/officeart/2005/8/layout/vList2"/>
    <dgm:cxn modelId="{7F76B996-82C6-4204-B70D-B4400E917BE5}" srcId="{5D900D9D-1539-4EF6-B6B5-5784A3289BFD}" destId="{B2FDA12A-A14D-4FD9-A804-5938B150EED7}" srcOrd="2" destOrd="0" parTransId="{D974B39E-F29E-4B9B-97FF-465A6E4D18F5}" sibTransId="{E57B0031-2C5F-4ABC-8A10-CE67B7442E3F}"/>
    <dgm:cxn modelId="{D662D597-16D8-4F17-847C-1D67FBB6BAE5}" srcId="{F0D7AC66-2AFB-46AC-8AD6-F7C1CDC6A753}" destId="{F94F4D03-F27F-4357-8378-9FE7059BF495}" srcOrd="4" destOrd="0" parTransId="{05FAEC4E-3EE4-4A21-8DF6-53E8475F3A45}" sibTransId="{CFF1D1BD-1D51-40CD-BE68-ADD450D65282}"/>
    <dgm:cxn modelId="{11664A98-62A9-427D-AA89-C1C63C0E72AC}" srcId="{F0D7AC66-2AFB-46AC-8AD6-F7C1CDC6A753}" destId="{3735AEC5-497F-48AB-9508-7ADCFCCAFAF5}" srcOrd="2" destOrd="0" parTransId="{0A872992-3699-42FB-AE5F-D0E76E3D53DF}" sibTransId="{8D8347DF-2230-4714-B129-156BFA9E07D8}"/>
    <dgm:cxn modelId="{17F1AD9A-9000-468D-A99A-26336172E656}" type="presOf" srcId="{3735AEC5-497F-48AB-9508-7ADCFCCAFAF5}" destId="{6F74A928-1D41-8743-A9F3-9D537532B6E6}" srcOrd="0" destOrd="2" presId="urn:microsoft.com/office/officeart/2005/8/layout/vList2"/>
    <dgm:cxn modelId="{9CCFB0A5-4253-45F9-BE50-9338BFF2CB32}" type="presOf" srcId="{D35727D7-41B9-45BC-B8D8-BFC0A6EE0D19}" destId="{6F74A928-1D41-8743-A9F3-9D537532B6E6}" srcOrd="0" destOrd="1" presId="urn:microsoft.com/office/officeart/2005/8/layout/vList2"/>
    <dgm:cxn modelId="{FED45AB7-7FF4-4EB2-B99C-92E922FB0921}" type="presOf" srcId="{30406276-0274-4BC8-8425-454C0046AC81}" destId="{BC7B5B3B-5721-E741-A791-0BC74AACF9FF}" srcOrd="0" destOrd="0" presId="urn:microsoft.com/office/officeart/2005/8/layout/vList2"/>
    <dgm:cxn modelId="{1CD714BB-2A80-4D51-A568-0223673794B7}" srcId="{F0D7AC66-2AFB-46AC-8AD6-F7C1CDC6A753}" destId="{D35727D7-41B9-45BC-B8D8-BFC0A6EE0D19}" srcOrd="1" destOrd="0" parTransId="{B8FD5401-3190-4DB7-BA7E-9F4249F9520F}" sibTransId="{723730D8-B878-452A-829C-7EC508A1A9D2}"/>
    <dgm:cxn modelId="{EA76BBD5-889B-4623-A42C-D2DBB2A9F332}" srcId="{5D900D9D-1539-4EF6-B6B5-5784A3289BFD}" destId="{F43DF298-6EB2-4F83-B3A9-ABCA99B62484}" srcOrd="0" destOrd="0" parTransId="{6E27C6B0-FAD8-4FE3-9223-224FCD287593}" sibTransId="{CA2D23A1-4EC7-4F5E-B5CD-2AC6A4A61682}"/>
    <dgm:cxn modelId="{6C734CED-7053-4938-9D37-08030305543D}" type="presOf" srcId="{288B03F3-DF9F-4026-89B8-15DF048CCBAC}" destId="{6F74A928-1D41-8743-A9F3-9D537532B6E6}" srcOrd="0" destOrd="3" presId="urn:microsoft.com/office/officeart/2005/8/layout/vList2"/>
    <dgm:cxn modelId="{59F511F4-538B-4B49-BB67-E41FDAA54764}" type="presOf" srcId="{FDE77C3A-F06A-46B0-AC94-50DE18124F54}" destId="{6F74A928-1D41-8743-A9F3-9D537532B6E6}" srcOrd="0" destOrd="7" presId="urn:microsoft.com/office/officeart/2005/8/layout/vList2"/>
    <dgm:cxn modelId="{E96E79F6-4929-4AC4-B873-CEFF427C8DAB}" srcId="{30406276-0274-4BC8-8425-454C0046AC81}" destId="{F0D7AC66-2AFB-46AC-8AD6-F7C1CDC6A753}" srcOrd="0" destOrd="0" parTransId="{8BDAF940-AE52-4316-A9F7-9B07ECDF9970}" sibTransId="{9613E767-D11E-4F4C-BE96-3E0465D6BD65}"/>
    <dgm:cxn modelId="{D3B829F7-BB57-4670-AA09-578082DFAE8A}" type="presOf" srcId="{5D900D9D-1539-4EF6-B6B5-5784A3289BFD}" destId="{6F74A928-1D41-8743-A9F3-9D537532B6E6}" srcOrd="0" destOrd="5" presId="urn:microsoft.com/office/officeart/2005/8/layout/vList2"/>
    <dgm:cxn modelId="{D67363FD-73A5-4F23-B9EB-665FCB4E58DE}" type="presOf" srcId="{F43DF298-6EB2-4F83-B3A9-ABCA99B62484}" destId="{6F74A928-1D41-8743-A9F3-9D537532B6E6}" srcOrd="0" destOrd="6" presId="urn:microsoft.com/office/officeart/2005/8/layout/vList2"/>
    <dgm:cxn modelId="{2EF7C6AF-8E1F-4321-A347-6BA4F726E624}" type="presParOf" srcId="{BC7B5B3B-5721-E741-A791-0BC74AACF9FF}" destId="{1FD36688-C92B-584D-A91A-62DABFE9BBFA}" srcOrd="0" destOrd="0" presId="urn:microsoft.com/office/officeart/2005/8/layout/vList2"/>
    <dgm:cxn modelId="{BD8CE9FE-E935-4E42-A266-569D864656EE}" type="presParOf" srcId="{BC7B5B3B-5721-E741-A791-0BC74AACF9FF}" destId="{6F74A928-1D41-8743-A9F3-9D537532B6E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C1F72-8835-45EA-82EB-91B169B32D3F}">
      <dsp:nvSpPr>
        <dsp:cNvPr id="0" name=""/>
        <dsp:cNvSpPr/>
      </dsp:nvSpPr>
      <dsp:spPr>
        <a:xfrm>
          <a:off x="0" y="96737"/>
          <a:ext cx="8229600" cy="711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COORDINACION SANIDAD Y EDUCACION- Reglada: MESAS DEL ACUERDO MARCO</a:t>
          </a:r>
        </a:p>
      </dsp:txBody>
      <dsp:txXfrm>
        <a:off x="34733" y="131470"/>
        <a:ext cx="8160134" cy="642033"/>
      </dsp:txXfrm>
    </dsp:sp>
    <dsp:sp modelId="{541853F1-2995-4419-A690-FE24996314C9}">
      <dsp:nvSpPr>
        <dsp:cNvPr id="0" name=""/>
        <dsp:cNvSpPr/>
      </dsp:nvSpPr>
      <dsp:spPr>
        <a:xfrm>
          <a:off x="0" y="995437"/>
          <a:ext cx="8229600" cy="8161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COORDINACION ENTRE SANIDAD, AMBITO SOCIAL Y CORPORACIONES LOCALES</a:t>
          </a:r>
        </a:p>
      </dsp:txBody>
      <dsp:txXfrm>
        <a:off x="39843" y="1035280"/>
        <a:ext cx="8149914" cy="736506"/>
      </dsp:txXfrm>
    </dsp:sp>
    <dsp:sp modelId="{C3A3E6F6-B72A-43D0-BA6E-51A851E50AB4}">
      <dsp:nvSpPr>
        <dsp:cNvPr id="0" name=""/>
        <dsp:cNvSpPr/>
      </dsp:nvSpPr>
      <dsp:spPr>
        <a:xfrm>
          <a:off x="0" y="2095568"/>
          <a:ext cx="8229600" cy="78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kern="1200" dirty="0"/>
            <a:t>COORDINACION ENTRE SALUD MENTAL,  ATENCION PRIMARIA Y GUETS</a:t>
          </a:r>
        </a:p>
      </dsp:txBody>
      <dsp:txXfrm>
        <a:off x="38308" y="2133876"/>
        <a:ext cx="8152984" cy="708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FFFF4-B468-BF49-BC96-9B98698B0E3A}">
      <dsp:nvSpPr>
        <dsp:cNvPr id="0" name=""/>
        <dsp:cNvSpPr/>
      </dsp:nvSpPr>
      <dsp:spPr>
        <a:xfrm>
          <a:off x="0" y="1554"/>
          <a:ext cx="4773168" cy="514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OBJETIVOS:</a:t>
          </a:r>
          <a:endParaRPr lang="en-US" sz="2200" kern="1200" dirty="0"/>
        </a:p>
      </dsp:txBody>
      <dsp:txXfrm>
        <a:off x="25130" y="26684"/>
        <a:ext cx="4722908" cy="464540"/>
      </dsp:txXfrm>
    </dsp:sp>
    <dsp:sp modelId="{7BD9EC99-C9E0-F04D-A194-6D0DC5C107CD}">
      <dsp:nvSpPr>
        <dsp:cNvPr id="0" name=""/>
        <dsp:cNvSpPr/>
      </dsp:nvSpPr>
      <dsp:spPr>
        <a:xfrm>
          <a:off x="0" y="516354"/>
          <a:ext cx="4773168" cy="557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548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kern="1200"/>
            <a:t>Disminuir tentativas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kern="1200"/>
            <a:t>Disminuir mortalidad</a:t>
          </a:r>
          <a:endParaRPr lang="en-US" sz="1700" kern="1200"/>
        </a:p>
      </dsp:txBody>
      <dsp:txXfrm>
        <a:off x="0" y="516354"/>
        <a:ext cx="4773168" cy="557865"/>
      </dsp:txXfrm>
    </dsp:sp>
    <dsp:sp modelId="{036F8C6D-B99F-D948-93FA-D2508A6F5F83}">
      <dsp:nvSpPr>
        <dsp:cNvPr id="0" name=""/>
        <dsp:cNvSpPr/>
      </dsp:nvSpPr>
      <dsp:spPr>
        <a:xfrm>
          <a:off x="0" y="1074219"/>
          <a:ext cx="4773168" cy="514800"/>
        </a:xfrm>
        <a:prstGeom prst="roundRect">
          <a:avLst/>
        </a:prstGeom>
        <a:solidFill>
          <a:srgbClr val="00A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EQUIPO DE ENLACE- CLAVES:</a:t>
          </a:r>
          <a:endParaRPr lang="en-US" sz="2200" kern="1200" dirty="0"/>
        </a:p>
      </dsp:txBody>
      <dsp:txXfrm>
        <a:off x="25130" y="1099349"/>
        <a:ext cx="4722908" cy="464540"/>
      </dsp:txXfrm>
    </dsp:sp>
    <dsp:sp modelId="{DEE9832E-7E01-E847-9E10-00574CF41D31}">
      <dsp:nvSpPr>
        <dsp:cNvPr id="0" name=""/>
        <dsp:cNvSpPr/>
      </dsp:nvSpPr>
      <dsp:spPr>
        <a:xfrm>
          <a:off x="0" y="1589019"/>
          <a:ext cx="4773168" cy="1684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548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kern="1200" dirty="0"/>
            <a:t>Equipo multidisciplinar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kern="1200" dirty="0"/>
            <a:t>Formación de todo el equipo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kern="1200" dirty="0"/>
            <a:t>Centrada en grupo de riesgo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kern="1200" dirty="0"/>
            <a:t>Mejor detección, rápida intervención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kern="1200" dirty="0"/>
            <a:t>Intervenciones probadas y eficaces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kern="1200" dirty="0"/>
            <a:t>Monitorización y evaluación</a:t>
          </a:r>
          <a:endParaRPr lang="en-US" sz="1700" kern="1200" dirty="0"/>
        </a:p>
      </dsp:txBody>
      <dsp:txXfrm>
        <a:off x="0" y="1589019"/>
        <a:ext cx="4773168" cy="1684980"/>
      </dsp:txXfrm>
    </dsp:sp>
    <dsp:sp modelId="{08CC984A-E304-324B-A2C7-E591C894165F}">
      <dsp:nvSpPr>
        <dsp:cNvPr id="0" name=""/>
        <dsp:cNvSpPr/>
      </dsp:nvSpPr>
      <dsp:spPr>
        <a:xfrm>
          <a:off x="0" y="3273999"/>
          <a:ext cx="4773168" cy="514800"/>
        </a:xfrm>
        <a:prstGeom prst="roundRect">
          <a:avLst/>
        </a:prstGeom>
        <a:solidFill>
          <a:srgbClr val="00328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CAMPAÑAS PUBLICAS</a:t>
          </a:r>
          <a:endParaRPr lang="en-US" sz="2200" kern="1200"/>
        </a:p>
      </dsp:txBody>
      <dsp:txXfrm>
        <a:off x="25130" y="3299129"/>
        <a:ext cx="4722908" cy="464540"/>
      </dsp:txXfrm>
    </dsp:sp>
    <dsp:sp modelId="{0F251238-D6E9-1848-AFB8-23EEDCE91008}">
      <dsp:nvSpPr>
        <dsp:cNvPr id="0" name=""/>
        <dsp:cNvSpPr/>
      </dsp:nvSpPr>
      <dsp:spPr>
        <a:xfrm>
          <a:off x="0" y="3852159"/>
          <a:ext cx="4773168" cy="514800"/>
        </a:xfrm>
        <a:prstGeom prst="roundRect">
          <a:avLst/>
        </a:prstGeom>
        <a:solidFill>
          <a:schemeClr val="accent2">
            <a:hueOff val="19008347"/>
            <a:satOff val="-5078"/>
            <a:lumOff val="2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ACCIONES COMUNITARIAS</a:t>
          </a:r>
          <a:endParaRPr lang="en-US" sz="2200" kern="1200" dirty="0"/>
        </a:p>
      </dsp:txBody>
      <dsp:txXfrm>
        <a:off x="25130" y="3877289"/>
        <a:ext cx="4722908" cy="464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7D73C-0F5B-4EAC-8904-6054D4743083}">
      <dsp:nvSpPr>
        <dsp:cNvPr id="0" name=""/>
        <dsp:cNvSpPr/>
      </dsp:nvSpPr>
      <dsp:spPr>
        <a:xfrm rot="5400000">
          <a:off x="-142531" y="143765"/>
          <a:ext cx="950211" cy="665148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FASE I</a:t>
          </a:r>
        </a:p>
      </dsp:txBody>
      <dsp:txXfrm rot="-5400000">
        <a:off x="1" y="333807"/>
        <a:ext cx="665148" cy="285063"/>
      </dsp:txXfrm>
    </dsp:sp>
    <dsp:sp modelId="{4FF4056A-9B00-4E82-84A6-A6329583BED9}">
      <dsp:nvSpPr>
        <dsp:cNvPr id="0" name=""/>
        <dsp:cNvSpPr/>
      </dsp:nvSpPr>
      <dsp:spPr>
        <a:xfrm rot="5400000">
          <a:off x="2222967" y="-1556585"/>
          <a:ext cx="617637" cy="37332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Arial" panose="020B0604020202020204" pitchFamily="34" charset="0"/>
              <a:cs typeface="Arial" panose="020B0604020202020204" pitchFamily="34" charset="0"/>
            </a:rPr>
            <a:t> Intervención secundaria tras detección del riesgo</a:t>
          </a:r>
        </a:p>
      </dsp:txBody>
      <dsp:txXfrm rot="-5400000">
        <a:off x="665148" y="31385"/>
        <a:ext cx="3703125" cy="557335"/>
      </dsp:txXfrm>
    </dsp:sp>
    <dsp:sp modelId="{2C814E38-092E-4F36-AB03-F77FF0572289}">
      <dsp:nvSpPr>
        <dsp:cNvPr id="0" name=""/>
        <dsp:cNvSpPr/>
      </dsp:nvSpPr>
      <dsp:spPr>
        <a:xfrm rot="5400000">
          <a:off x="-142531" y="894432"/>
          <a:ext cx="950211" cy="665148"/>
        </a:xfrm>
        <a:prstGeom prst="chevron">
          <a:avLst/>
        </a:prstGeom>
        <a:solidFill>
          <a:schemeClr val="accent1">
            <a:shade val="80000"/>
            <a:hueOff val="-233412"/>
            <a:satOff val="-33186"/>
            <a:lumOff val="19095"/>
            <a:alphaOff val="0"/>
          </a:schemeClr>
        </a:solidFill>
        <a:ln w="25400" cap="flat" cmpd="sng" algn="ctr">
          <a:solidFill>
            <a:schemeClr val="accent1">
              <a:shade val="80000"/>
              <a:hueOff val="-233412"/>
              <a:satOff val="-33186"/>
              <a:lumOff val="190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FASE 2</a:t>
          </a:r>
        </a:p>
      </dsp:txBody>
      <dsp:txXfrm rot="-5400000">
        <a:off x="1" y="1084474"/>
        <a:ext cx="665148" cy="285063"/>
      </dsp:txXfrm>
    </dsp:sp>
    <dsp:sp modelId="{C0BC79BC-BBB9-41E3-BA38-556BDB979D16}">
      <dsp:nvSpPr>
        <dsp:cNvPr id="0" name=""/>
        <dsp:cNvSpPr/>
      </dsp:nvSpPr>
      <dsp:spPr>
        <a:xfrm rot="5400000">
          <a:off x="2262169" y="-717429"/>
          <a:ext cx="539234" cy="37332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-233412"/>
              <a:satOff val="-33186"/>
              <a:lumOff val="190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Arial" panose="020B0604020202020204" pitchFamily="34" charset="0"/>
              <a:cs typeface="Arial" panose="020B0604020202020204" pitchFamily="34" charset="0"/>
            </a:rPr>
            <a:t> Intervención precoz (proactiva) adultos y adolescente</a:t>
          </a:r>
          <a:endParaRPr lang="es-ES" sz="11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65149" y="905914"/>
        <a:ext cx="3706953" cy="486588"/>
      </dsp:txXfrm>
    </dsp:sp>
    <dsp:sp modelId="{908C4A09-DC6C-479F-B289-C3809D7E0BE6}">
      <dsp:nvSpPr>
        <dsp:cNvPr id="0" name=""/>
        <dsp:cNvSpPr/>
      </dsp:nvSpPr>
      <dsp:spPr>
        <a:xfrm rot="5400000">
          <a:off x="-142531" y="1645100"/>
          <a:ext cx="950211" cy="665148"/>
        </a:xfrm>
        <a:prstGeom prst="chevron">
          <a:avLst/>
        </a:prstGeom>
        <a:solidFill>
          <a:schemeClr val="accent1">
            <a:shade val="80000"/>
            <a:hueOff val="-466825"/>
            <a:satOff val="-66372"/>
            <a:lumOff val="38190"/>
            <a:alphaOff val="0"/>
          </a:schemeClr>
        </a:solidFill>
        <a:ln w="25400" cap="flat" cmpd="sng" algn="ctr">
          <a:solidFill>
            <a:schemeClr val="accent1">
              <a:shade val="80000"/>
              <a:hueOff val="-466825"/>
              <a:satOff val="-66372"/>
              <a:lumOff val="38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FASE 3</a:t>
          </a:r>
        </a:p>
      </dsp:txBody>
      <dsp:txXfrm rot="-5400000">
        <a:off x="1" y="1835142"/>
        <a:ext cx="665148" cy="285063"/>
      </dsp:txXfrm>
    </dsp:sp>
    <dsp:sp modelId="{84B5E1F3-BD58-4C15-84FC-22633D7C0B01}">
      <dsp:nvSpPr>
        <dsp:cNvPr id="0" name=""/>
        <dsp:cNvSpPr/>
      </dsp:nvSpPr>
      <dsp:spPr>
        <a:xfrm rot="5400000">
          <a:off x="2222967" y="-55251"/>
          <a:ext cx="617637" cy="37332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-466825"/>
              <a:satOff val="-66372"/>
              <a:lumOff val="38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Arial" panose="020B0604020202020204" pitchFamily="34" charset="0"/>
              <a:cs typeface="Arial" panose="020B0604020202020204" pitchFamily="34" charset="0"/>
            </a:rPr>
            <a:t>Seguimiento y evaluación de resultados</a:t>
          </a:r>
          <a:endParaRPr lang="es-ES" sz="11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665148" y="1532719"/>
        <a:ext cx="3703125" cy="5573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36688-C92B-584D-A91A-62DABFE9BBFA}">
      <dsp:nvSpPr>
        <dsp:cNvPr id="0" name=""/>
        <dsp:cNvSpPr/>
      </dsp:nvSpPr>
      <dsp:spPr>
        <a:xfrm>
          <a:off x="0" y="105754"/>
          <a:ext cx="7886700" cy="514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INDICADORES:</a:t>
          </a:r>
          <a:endParaRPr lang="en-US" sz="2200" kern="1200" dirty="0"/>
        </a:p>
      </dsp:txBody>
      <dsp:txXfrm>
        <a:off x="25130" y="130884"/>
        <a:ext cx="7836440" cy="464540"/>
      </dsp:txXfrm>
    </dsp:sp>
    <dsp:sp modelId="{6F74A928-1D41-8743-A9F3-9D537532B6E6}">
      <dsp:nvSpPr>
        <dsp:cNvPr id="0" name=""/>
        <dsp:cNvSpPr/>
      </dsp:nvSpPr>
      <dsp:spPr>
        <a:xfrm>
          <a:off x="0" y="620554"/>
          <a:ext cx="7886700" cy="3278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b="0" kern="1200" dirty="0"/>
            <a:t>Nº Coordinaciones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b="0" kern="1200" dirty="0"/>
            <a:t>Nº acciones formación de intervinientes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b="0" kern="1200" dirty="0"/>
            <a:t>Perfil sociodemográfico y clínico (Ideación/Conducta  suicida. Método </a:t>
          </a:r>
          <a:r>
            <a:rPr lang="es-ES" sz="1700" b="0" kern="1200" dirty="0" err="1"/>
            <a:t>autolesivo</a:t>
          </a:r>
          <a:r>
            <a:rPr lang="es-ES" sz="1700" b="0" kern="1200" dirty="0"/>
            <a:t>)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b="0" kern="1200" dirty="0"/>
            <a:t>Datos de proceso: Dispositivo que deriva. Fecha derivación/atención. Profesionales que intervienen.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b="0" kern="1200" dirty="0"/>
            <a:t>Datos de resultado:  tiempo  total en el programa. Urgencias /Intentos/Ingresos durante el programa.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b="0" kern="1200" dirty="0"/>
            <a:t>Escalas validadas:</a:t>
          </a:r>
          <a:endParaRPr lang="en-US" sz="1700" b="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b="0" kern="1200" dirty="0"/>
            <a:t>De diagnóstico: DSM 5-CIE-10</a:t>
          </a:r>
          <a:endParaRPr lang="en-US" sz="1700" b="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b="0" kern="1200" dirty="0"/>
            <a:t>De situación clínica: Escala CGI-SS, SSI</a:t>
          </a:r>
          <a:endParaRPr lang="en-US" sz="1700" b="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b="0" kern="1200" dirty="0"/>
            <a:t>De actividad global: EEAG</a:t>
          </a:r>
          <a:endParaRPr lang="en-US" sz="1700" b="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700" b="0" kern="1200" dirty="0"/>
            <a:t>De satisfacción del tratamiento : Cres-4</a:t>
          </a:r>
          <a:endParaRPr lang="en-US" sz="1700" b="0" kern="1200" dirty="0"/>
        </a:p>
      </dsp:txBody>
      <dsp:txXfrm>
        <a:off x="0" y="620554"/>
        <a:ext cx="7886700" cy="3278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0.85787</cdr:x>
      <cdr:y>0.67327</cdr:y>
    </cdr:from>
    <cdr:to>
      <cdr:x>0.88801</cdr:x>
      <cdr:y>0.70093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827187" y="3648212"/>
          <a:ext cx="239843" cy="149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S" sz="1100" dirty="0"/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5T10:50:49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7D82A-89B3-7C42-8307-75EDAEC151CC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F0DDA-77DC-164F-8137-578571F172E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66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F0DDA-77DC-164F-8137-578571F172E4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54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3E5F3-CC7F-4A3E-8165-A7D725B001D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01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r>
              <a:rPr lang="es-ES" altLang="es-ES" dirty="0">
                <a:solidFill>
                  <a:srgbClr val="003E81"/>
                </a:solidFill>
              </a:rPr>
              <a:t>La línea estratégica</a:t>
            </a:r>
            <a:r>
              <a:rPr lang="es-ES" altLang="es-ES" baseline="0" dirty="0">
                <a:solidFill>
                  <a:srgbClr val="003E81"/>
                </a:solidFill>
              </a:rPr>
              <a:t> 3 tiene como objetivo mejorar el conocimiento sobre el suicidio en población menor de edad y favorecer la coordinación entre los sectores implicados: Educación, sanidad y bienestar social, para intervenir en situaciones de riesgo.</a:t>
            </a:r>
          </a:p>
          <a:p>
            <a:pPr defTabSz="457200" eaLnBrk="1" hangingPunct="1">
              <a:spcBef>
                <a:spcPct val="0"/>
              </a:spcBef>
            </a:pPr>
            <a:r>
              <a:rPr lang="es-ES" altLang="es-ES" baseline="0" dirty="0" err="1">
                <a:solidFill>
                  <a:srgbClr val="003E81"/>
                </a:solidFill>
              </a:rPr>
              <a:t>Incluiria</a:t>
            </a:r>
            <a:r>
              <a:rPr lang="es-ES" altLang="es-ES" baseline="0" dirty="0">
                <a:solidFill>
                  <a:srgbClr val="003E81"/>
                </a:solidFill>
              </a:rPr>
              <a:t>:</a:t>
            </a:r>
          </a:p>
          <a:p>
            <a:pPr marL="228600" indent="-228600" defTabSz="457200" eaLnBrk="1" hangingPunct="1">
              <a:spcBef>
                <a:spcPct val="0"/>
              </a:spcBef>
              <a:buAutoNum type="arabicPeriod"/>
            </a:pPr>
            <a:r>
              <a:rPr lang="es-ES" altLang="es-ES" baseline="0" dirty="0">
                <a:solidFill>
                  <a:srgbClr val="003E81"/>
                </a:solidFill>
              </a:rPr>
              <a:t>Acciones para la mejora de la coordinación entre sanidad y educación:</a:t>
            </a:r>
          </a:p>
          <a:p>
            <a:pPr marL="0" indent="0" defTabSz="457200" eaLnBrk="1" hangingPunct="1">
              <a:spcBef>
                <a:spcPct val="0"/>
              </a:spcBef>
              <a:buNone/>
            </a:pPr>
            <a:r>
              <a:rPr lang="es-ES" altLang="es-ES" baseline="0" dirty="0">
                <a:solidFill>
                  <a:srgbClr val="003E81"/>
                </a:solidFill>
              </a:rPr>
              <a:t>- Formación en el ámbito educativo (orientadores, profesores, AMPAS…)</a:t>
            </a:r>
          </a:p>
          <a:p>
            <a:pPr marL="171450" indent="-171450" defTabSz="457200" eaLnBrk="1" hangingPunct="1">
              <a:spcBef>
                <a:spcPct val="0"/>
              </a:spcBef>
              <a:buFontTx/>
              <a:buChar char="-"/>
            </a:pPr>
            <a:r>
              <a:rPr lang="es-ES" altLang="es-ES" dirty="0">
                <a:solidFill>
                  <a:srgbClr val="003E81"/>
                </a:solidFill>
              </a:rPr>
              <a:t>Elaboración de </a:t>
            </a:r>
            <a:r>
              <a:rPr lang="es-ES" altLang="es-ES" u="sng" dirty="0">
                <a:solidFill>
                  <a:srgbClr val="003E81"/>
                </a:solidFill>
              </a:rPr>
              <a:t>guías practicas</a:t>
            </a:r>
            <a:r>
              <a:rPr lang="es-ES" altLang="es-ES" dirty="0">
                <a:solidFill>
                  <a:srgbClr val="003E81"/>
                </a:solidFill>
              </a:rPr>
              <a:t>: el grupo de trabajo elaboró en 2018 una guía, ,</a:t>
            </a:r>
            <a:r>
              <a:rPr lang="es-ES" altLang="es-ES" baseline="0" dirty="0">
                <a:solidFill>
                  <a:srgbClr val="003E81"/>
                </a:solidFill>
              </a:rPr>
              <a:t> YA PUBLICADA EN LA WEB. </a:t>
            </a:r>
          </a:p>
          <a:p>
            <a:pPr marL="171450" indent="-171450" defTabSz="457200" eaLnBrk="1" hangingPunct="1">
              <a:spcBef>
                <a:spcPct val="0"/>
              </a:spcBef>
              <a:buFontTx/>
              <a:buChar char="-"/>
            </a:pPr>
            <a:r>
              <a:rPr lang="es-ES" altLang="es-ES" baseline="0" dirty="0">
                <a:solidFill>
                  <a:srgbClr val="003E81"/>
                </a:solidFill>
              </a:rPr>
              <a:t>Elaboración de p</a:t>
            </a:r>
            <a:r>
              <a:rPr lang="es-ES" altLang="es-ES" u="sng" baseline="0" dirty="0">
                <a:solidFill>
                  <a:srgbClr val="003E81"/>
                </a:solidFill>
              </a:rPr>
              <a:t>rotocolos</a:t>
            </a:r>
            <a:r>
              <a:rPr lang="es-ES" altLang="es-ES" baseline="0" dirty="0">
                <a:solidFill>
                  <a:srgbClr val="003E81"/>
                </a:solidFill>
              </a:rPr>
              <a:t> de detección del riesgo, y retorno tras una tentativa, y de intervención con familiares. SE INICIARÁ EN 2022</a:t>
            </a:r>
          </a:p>
          <a:p>
            <a:pPr marL="171450" indent="-171450" defTabSz="457200" eaLnBrk="1" hangingPunct="1">
              <a:spcBef>
                <a:spcPct val="0"/>
              </a:spcBef>
              <a:buFontTx/>
              <a:buChar char="-"/>
            </a:pPr>
            <a:r>
              <a:rPr lang="es-ES" altLang="es-ES" u="sng" baseline="0" dirty="0">
                <a:solidFill>
                  <a:srgbClr val="003E81"/>
                </a:solidFill>
              </a:rPr>
              <a:t>Fortalecimiento de factores de protección </a:t>
            </a:r>
            <a:r>
              <a:rPr lang="es-ES" altLang="es-ES" baseline="0" dirty="0">
                <a:solidFill>
                  <a:srgbClr val="003E81"/>
                </a:solidFill>
              </a:rPr>
              <a:t>y promoción de la búsqueda de ayuda. Se están llevando a cabo acciones de coordinación con otros ámbitos.</a:t>
            </a:r>
          </a:p>
          <a:p>
            <a:pPr marL="171450" indent="-171450" defTabSz="457200" eaLnBrk="1" hangingPunct="1">
              <a:spcBef>
                <a:spcPct val="0"/>
              </a:spcBef>
              <a:buFontTx/>
              <a:buChar char="-"/>
            </a:pPr>
            <a:r>
              <a:rPr lang="es-ES" altLang="es-ES" u="sng" baseline="0" dirty="0">
                <a:solidFill>
                  <a:srgbClr val="003E81"/>
                </a:solidFill>
              </a:rPr>
              <a:t>Campañas de prevención</a:t>
            </a:r>
            <a:r>
              <a:rPr lang="es-ES" altLang="es-ES" baseline="0" dirty="0">
                <a:solidFill>
                  <a:srgbClr val="003E81"/>
                </a:solidFill>
              </a:rPr>
              <a:t> y elaboración de Guías breves de autoayuda. Aun no iniciado.</a:t>
            </a:r>
          </a:p>
          <a:p>
            <a:pPr marL="171450" indent="-171450" defTabSz="457200" eaLnBrk="1" hangingPunct="1">
              <a:spcBef>
                <a:spcPct val="0"/>
              </a:spcBef>
              <a:buFontTx/>
              <a:buChar char="-"/>
            </a:pPr>
            <a:r>
              <a:rPr lang="es-ES" altLang="es-ES" baseline="0" dirty="0">
                <a:solidFill>
                  <a:srgbClr val="003E81"/>
                </a:solidFill>
              </a:rPr>
              <a:t>Potenciar el programa de alumnos y alumnas mediadores, en proceso, desde el ámbito educativo.</a:t>
            </a:r>
          </a:p>
          <a:p>
            <a:pPr marL="0" indent="0" defTabSz="457200" eaLnBrk="1" hangingPunct="1">
              <a:spcBef>
                <a:spcPct val="0"/>
              </a:spcBef>
              <a:buFontTx/>
              <a:buNone/>
            </a:pPr>
            <a:r>
              <a:rPr lang="es-ES" altLang="es-ES" baseline="0" dirty="0">
                <a:solidFill>
                  <a:srgbClr val="003E81"/>
                </a:solidFill>
              </a:rPr>
              <a:t>2. </a:t>
            </a:r>
            <a:r>
              <a:rPr lang="es-ES" altLang="es-ES" u="sng" baseline="0" dirty="0">
                <a:solidFill>
                  <a:srgbClr val="003E81"/>
                </a:solidFill>
              </a:rPr>
              <a:t>Acciones para la mejora de la coordinación sanidad, y ámbito social</a:t>
            </a:r>
            <a:r>
              <a:rPr lang="es-ES" altLang="es-ES" baseline="0" dirty="0">
                <a:solidFill>
                  <a:srgbClr val="003E81"/>
                </a:solidFill>
              </a:rPr>
              <a:t>: intervenciones en espacios no formales donde acuden los jóvenes (p.ej. A través de técnicos de juventud) INICIADO EN 2022</a:t>
            </a:r>
          </a:p>
          <a:p>
            <a:pPr marL="0" indent="0" defTabSz="457200" eaLnBrk="1" hangingPunct="1">
              <a:spcBef>
                <a:spcPct val="0"/>
              </a:spcBef>
              <a:buFontTx/>
              <a:buNone/>
            </a:pPr>
            <a:r>
              <a:rPr lang="es-ES" altLang="es-ES" baseline="0" dirty="0">
                <a:solidFill>
                  <a:srgbClr val="003E81"/>
                </a:solidFill>
              </a:rPr>
              <a:t>3. </a:t>
            </a:r>
            <a:r>
              <a:rPr lang="es-ES" altLang="es-ES" u="sng" baseline="0" dirty="0">
                <a:solidFill>
                  <a:srgbClr val="003E81"/>
                </a:solidFill>
              </a:rPr>
              <a:t>Acciones para la mejora de la coordinación AP y SM</a:t>
            </a:r>
            <a:r>
              <a:rPr lang="es-ES" altLang="es-ES" baseline="0" dirty="0">
                <a:solidFill>
                  <a:srgbClr val="003E81"/>
                </a:solidFill>
              </a:rPr>
              <a:t>: especialmente mejorar la comunicación a través de reuniones periódicas, potenciar el papel de algunos </a:t>
            </a:r>
            <a:r>
              <a:rPr lang="es-ES" altLang="es-ES" baseline="0" dirty="0" err="1">
                <a:solidFill>
                  <a:srgbClr val="003E81"/>
                </a:solidFill>
              </a:rPr>
              <a:t>profesionaes</a:t>
            </a:r>
            <a:r>
              <a:rPr lang="es-ES" altLang="es-ES" baseline="0" dirty="0">
                <a:solidFill>
                  <a:srgbClr val="003E81"/>
                </a:solidFill>
              </a:rPr>
              <a:t> como TS,, mejorar el seguimiento de casos de mayor riesgo de forma coordinada, mejorar los procesos de derivación, etc. INICIADO CON FORMACIÓN A PROFESIONALES DE SM Y AP, SESIONES CLÍNICAS EN PRIMARIA, FOMENTO DEL ABORDAJE DE CASOS EN REUNIONES CONJUNTAS, EN COMISIÓN PMG, ETC</a:t>
            </a:r>
          </a:p>
          <a:p>
            <a:pPr marL="171450" indent="-171450" defTabSz="457200" eaLnBrk="1" hangingPunct="1">
              <a:spcBef>
                <a:spcPct val="0"/>
              </a:spcBef>
              <a:buFontTx/>
              <a:buChar char="-"/>
            </a:pPr>
            <a:endParaRPr lang="es-ES" altLang="es-ES" dirty="0">
              <a:solidFill>
                <a:srgbClr val="003E81"/>
              </a:solidFill>
            </a:endParaRPr>
          </a:p>
        </p:txBody>
      </p:sp>
      <p:sp>
        <p:nvSpPr>
          <p:cNvPr id="198660" name="3 Marcador de número de diapositiva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FC426EF-BD69-49EA-BA87-288C52D43B59}" type="slidenum">
              <a:rPr lang="es-ES" altLang="es-ES" sz="1200" smtClean="0">
                <a:latin typeface="Calibri" pitchFamily="32" charset="0"/>
              </a:rPr>
              <a:pPr/>
              <a:t>9</a:t>
            </a:fld>
            <a:endParaRPr lang="es-ES" altLang="es-ES" sz="1200"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440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solidFill>
                <a:srgbClr val="003E8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s-ES" altLang="es-ES">
                <a:solidFill>
                  <a:srgbClr val="003E81"/>
                </a:solidFill>
              </a:rPr>
              <a:t>Por el momento, la implantación es anecdótica por falta de difusión 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>
                <a:solidFill>
                  <a:srgbClr val="003E81"/>
                </a:solidFill>
              </a:rPr>
              <a:t>Se incluye pantallazo de tests del área de salud mental, así como del test imprimible en pdf del mini.</a:t>
            </a:r>
          </a:p>
        </p:txBody>
      </p:sp>
      <p:sp>
        <p:nvSpPr>
          <p:cNvPr id="201732" name="3 Marcador de número de diapositiva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D76DCAB-2896-4DF8-B14B-60348AA222E4}" type="slidenum">
              <a:rPr lang="es-ES" altLang="es-ES" sz="1200" smtClean="0">
                <a:latin typeface="Calibri" pitchFamily="32" charset="0"/>
              </a:rPr>
              <a:pPr/>
              <a:t>11</a:t>
            </a:fld>
            <a:endParaRPr lang="es-ES" altLang="es-ES" sz="1200"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90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z="1200" baseline="0" dirty="0">
                <a:solidFill>
                  <a:srgbClr val="003E81"/>
                </a:solidFill>
              </a:rPr>
              <a:t>Guía de recomendaciones, y guía breve con información básica sobre </a:t>
            </a:r>
            <a:r>
              <a:rPr lang="es-ES" altLang="es-ES" sz="1200" baseline="0" dirty="0" err="1">
                <a:solidFill>
                  <a:srgbClr val="003E81"/>
                </a:solidFill>
              </a:rPr>
              <a:t>factroes</a:t>
            </a:r>
            <a:r>
              <a:rPr lang="es-ES" altLang="es-ES" sz="1200" baseline="0" dirty="0">
                <a:solidFill>
                  <a:srgbClr val="003E81"/>
                </a:solidFill>
              </a:rPr>
              <a:t> de riesgo y protección, señales de alerta, y estrategias básicas de evaluación y manejo.</a:t>
            </a:r>
            <a:endParaRPr lang="es-ES" altLang="es-ES" dirty="0">
              <a:solidFill>
                <a:srgbClr val="003E81"/>
              </a:solidFill>
            </a:endParaRPr>
          </a:p>
        </p:txBody>
      </p:sp>
      <p:sp>
        <p:nvSpPr>
          <p:cNvPr id="200708" name="3 Marcador de número de diapositiva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78EF906-6945-45C2-8A2B-AC62EBAACD3D}" type="slidenum">
              <a:rPr lang="es-ES" altLang="es-ES" sz="1200" smtClean="0">
                <a:latin typeface="Calibri" pitchFamily="32" charset="0"/>
              </a:rPr>
              <a:pPr/>
              <a:t>12</a:t>
            </a:fld>
            <a:endParaRPr lang="es-ES" altLang="es-ES" sz="1200"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43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Intervencion</a:t>
            </a:r>
            <a:r>
              <a:rPr lang="es-ES" dirty="0"/>
              <a:t> para la prevención del suicidio en jóvenes y adolescentes:  esta en crear grupos de trabajo donde se les facilite información sobre la pérdida y donde puedan expresar y sentirse escuchados abordando temas como las ideaciones suicidas, acoso, </a:t>
            </a:r>
            <a:r>
              <a:rPr lang="es-ES" dirty="0" err="1"/>
              <a:t>bullimg</a:t>
            </a:r>
            <a:r>
              <a:rPr lang="es-ES" dirty="0"/>
              <a:t>... </a:t>
            </a:r>
            <a:r>
              <a:rPr lang="es-ES" dirty="0" err="1"/>
              <a:t>Talitha</a:t>
            </a:r>
            <a:r>
              <a:rPr lang="es-ES" dirty="0"/>
              <a:t> lo realiza desde dos programas: </a:t>
            </a:r>
            <a:r>
              <a:rPr lang="es-ES" b="1" dirty="0"/>
              <a:t>Pluma</a:t>
            </a:r>
            <a:r>
              <a:rPr lang="es-ES" dirty="0"/>
              <a:t> con alumnos de secundaria y </a:t>
            </a:r>
            <a:r>
              <a:rPr lang="es-ES" b="1" dirty="0" err="1"/>
              <a:t>Arya</a:t>
            </a:r>
            <a:r>
              <a:rPr lang="es-ES" dirty="0"/>
              <a:t> en primaria. Además de trabajar con las familias que han sufrido la pérdida de un familiar.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F0DDA-77DC-164F-8137-578571F172E4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983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Ofrece la posibilidad de analizar resultados y adaptar el programa a las necesidades del </a:t>
            </a:r>
            <a:r>
              <a:rPr lang="es-ES" dirty="0" err="1"/>
              <a:t>Area</a:t>
            </a:r>
            <a:r>
              <a:rPr lang="es-ES" dirty="0"/>
              <a:t> sanitaria atendida.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F0DDA-77DC-164F-8137-578571F172E4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596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>
              <a:buNone/>
            </a:pPr>
            <a:r>
              <a:rPr lang="es-ES" altLang="es-ES" sz="2800" dirty="0">
                <a:solidFill>
                  <a:srgbClr val="003E81"/>
                </a:solidFill>
              </a:rPr>
              <a:t>Este trabajo es fruto de un importante esfuerzo de colaboración intersectorial e interdisciplinar para mejorar el conocimiento de la situación del suicidio en la región, aunar intereses en torno al problema y mejorar en cuanto a la coordinación y las maneras de intervenir.</a:t>
            </a:r>
          </a:p>
          <a:p>
            <a:pPr marL="0">
              <a:buNone/>
            </a:pPr>
            <a:endParaRPr lang="es-ES" altLang="es-ES" sz="1100" dirty="0">
              <a:solidFill>
                <a:srgbClr val="003E81"/>
              </a:solidFill>
            </a:endParaRPr>
          </a:p>
          <a:p>
            <a:pPr defTabSz="457200" eaLnBrk="1" hangingPunct="1">
              <a:spcBef>
                <a:spcPct val="0"/>
              </a:spcBef>
            </a:pPr>
            <a:endParaRPr lang="es-ES" altLang="es-ES" sz="2800" dirty="0">
              <a:solidFill>
                <a:srgbClr val="003E81"/>
              </a:solidFill>
            </a:endParaRPr>
          </a:p>
        </p:txBody>
      </p:sp>
      <p:sp>
        <p:nvSpPr>
          <p:cNvPr id="195588" name="3 Marcador de número de diapositiva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64BC844-0E2F-4CC0-B26E-94C6F8ECC0BC}" type="slidenum">
              <a:rPr lang="es-ES" altLang="es-ES" sz="1200" smtClean="0">
                <a:latin typeface="Calibri" pitchFamily="32" charset="0"/>
              </a:rPr>
              <a:pPr/>
              <a:t>21</a:t>
            </a:fld>
            <a:endParaRPr lang="es-ES" altLang="es-ES" sz="1200"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4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B71-DE33-0D4E-A522-DFBABC80E624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905C-BE8F-5843-97F3-753EF53C85B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90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B71-DE33-0D4E-A522-DFBABC80E624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905C-BE8F-5843-97F3-753EF53C85B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35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B71-DE33-0D4E-A522-DFBABC80E624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905C-BE8F-5843-97F3-753EF53C85B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8647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990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802E-6656-4C92-AC55-6CBDCAFC91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A5FB-3E74-47BE-8930-566042788F7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26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802E-6656-4C92-AC55-6CBDCAFC91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A5FB-3E74-47BE-8930-566042788F7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58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802E-6656-4C92-AC55-6CBDCAFC91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A5FB-3E74-47BE-8930-566042788F7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35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802E-6656-4C92-AC55-6CBDCAFC91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A5FB-3E74-47BE-8930-566042788F7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73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802E-6656-4C92-AC55-6CBDCAFC91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A5FB-3E74-47BE-8930-566042788F7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42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802E-6656-4C92-AC55-6CBDCAFC91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A5FB-3E74-47BE-8930-566042788F7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59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802E-6656-4C92-AC55-6CBDCAFC91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A5FB-3E74-47BE-8930-566042788F7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4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B71-DE33-0D4E-A522-DFBABC80E624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905C-BE8F-5843-97F3-753EF53C85B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123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802E-6656-4C92-AC55-6CBDCAFC91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A5FB-3E74-47BE-8930-566042788F7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51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802E-6656-4C92-AC55-6CBDCAFC91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A5FB-3E74-47BE-8930-566042788F7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14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802E-6656-4C92-AC55-6CBDCAFC91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A5FB-3E74-47BE-8930-566042788F7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43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802E-6656-4C92-AC55-6CBDCAFC91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A5FB-3E74-47BE-8930-566042788F7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04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08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99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95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76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71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1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B71-DE33-0D4E-A522-DFBABC80E624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905C-BE8F-5843-97F3-753EF53C85B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79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08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69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26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14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97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70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50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20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18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1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B71-DE33-0D4E-A522-DFBABC80E624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905C-BE8F-5843-97F3-753EF53C85B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665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41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532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99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51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71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95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62B-7F22-4A17-A1DB-776A8A5C76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E8B3-B18E-4942-807A-41B769E9DA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94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62B-7F22-4A17-A1DB-776A8A5C76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E8B3-B18E-4942-807A-41B769E9DA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87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62B-7F22-4A17-A1DB-776A8A5C76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E8B3-B18E-4942-807A-41B769E9DA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36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62B-7F22-4A17-A1DB-776A8A5C76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E8B3-B18E-4942-807A-41B769E9DA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5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B71-DE33-0D4E-A522-DFBABC80E624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905C-BE8F-5843-97F3-753EF53C85B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65786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62B-7F22-4A17-A1DB-776A8A5C76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E8B3-B18E-4942-807A-41B769E9DA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042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62B-7F22-4A17-A1DB-776A8A5C76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E8B3-B18E-4942-807A-41B769E9DA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08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62B-7F22-4A17-A1DB-776A8A5C76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E8B3-B18E-4942-807A-41B769E9DA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83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62B-7F22-4A17-A1DB-776A8A5C76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E8B3-B18E-4942-807A-41B769E9DA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65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62B-7F22-4A17-A1DB-776A8A5C76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E8B3-B18E-4942-807A-41B769E9DA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41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62B-7F22-4A17-A1DB-776A8A5C76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E8B3-B18E-4942-807A-41B769E9DA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84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62B-7F22-4A17-A1DB-776A8A5C76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E8B3-B18E-4942-807A-41B769E9DA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2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B71-DE33-0D4E-A522-DFBABC80E624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905C-BE8F-5843-97F3-753EF53C85B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442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B71-DE33-0D4E-A522-DFBABC80E624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905C-BE8F-5843-97F3-753EF53C85B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4802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B71-DE33-0D4E-A522-DFBABC80E624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905C-BE8F-5843-97F3-753EF53C85B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31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E1B71-DE33-0D4E-A522-DFBABC80E624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905C-BE8F-5843-97F3-753EF53C85B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270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E1B71-DE33-0D4E-A522-DFBABC80E624}" type="datetimeFigureOut">
              <a:rPr lang="es-ES" smtClean="0"/>
              <a:pPr/>
              <a:t>16/09/2022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6905C-BE8F-5843-97F3-753EF53C85B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83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4B802E-6656-4C92-AC55-6CBDCAFC91E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400"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12A5FB-3E74-47BE-8930-566042788F7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0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9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3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7F2062B-7F22-4A17-A1DB-776A8A5C767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85800"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20DE8B3-B18E-4942-807A-41B769E9DA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2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emf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4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871989" y="19007"/>
            <a:ext cx="6910070" cy="1191895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1691680" y="1707654"/>
            <a:ext cx="5382344" cy="735013"/>
          </a:xfrm>
        </p:spPr>
        <p:txBody>
          <a:bodyPr>
            <a:normAutofit fontScale="90000"/>
          </a:bodyPr>
          <a:lstStyle/>
          <a:p>
            <a:r>
              <a:rPr lang="es-ES" b="1" cap="small" dirty="0">
                <a:solidFill>
                  <a:srgbClr val="00B050"/>
                </a:solidFill>
              </a:rPr>
              <a:t>“Compartiendo Experiencias en la Prevención y Atención a la Conducta Suicida”</a:t>
            </a:r>
            <a:br>
              <a:rPr lang="es-ES" dirty="0">
                <a:solidFill>
                  <a:srgbClr val="00B050"/>
                </a:solidFill>
              </a:rPr>
            </a:b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2987824" y="3142365"/>
            <a:ext cx="4392488" cy="876300"/>
          </a:xfrm>
        </p:spPr>
        <p:txBody>
          <a:bodyPr/>
          <a:lstStyle/>
          <a:p>
            <a:r>
              <a:rPr lang="es-ES" altLang="es-ES" b="1" dirty="0">
                <a:solidFill>
                  <a:srgbClr val="002060"/>
                </a:solidFill>
              </a:rPr>
              <a:t>Estrategias para la prevención del suicidio y la intervención ante tentativas </a:t>
            </a:r>
            <a:r>
              <a:rPr lang="es-ES" altLang="es-ES" b="1" dirty="0" err="1">
                <a:solidFill>
                  <a:srgbClr val="002060"/>
                </a:solidFill>
              </a:rPr>
              <a:t>autolíticas</a:t>
            </a:r>
            <a:r>
              <a:rPr lang="es-ES" altLang="es-ES" b="1" dirty="0">
                <a:solidFill>
                  <a:srgbClr val="002060"/>
                </a:solidFill>
              </a:rPr>
              <a:t> en CLM</a:t>
            </a:r>
            <a:endParaRPr lang="en-US" altLang="es-ES" b="1" dirty="0">
              <a:solidFill>
                <a:srgbClr val="00206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622444" y="2645499"/>
            <a:ext cx="2982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2060"/>
                </a:solidFill>
              </a:rPr>
              <a:t>19 de septiembre de 2022</a:t>
            </a:r>
            <a:br>
              <a:rPr lang="es-ES" sz="1200" dirty="0">
                <a:solidFill>
                  <a:srgbClr val="002060"/>
                </a:solidFill>
              </a:rPr>
            </a:br>
            <a:endParaRPr lang="es-E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39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215516" y="546614"/>
            <a:ext cx="1296144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024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2429762" y="591530"/>
            <a:ext cx="1080120" cy="43204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112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4211960" y="582618"/>
            <a:ext cx="1080120" cy="43204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URG-H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6084168" y="490935"/>
            <a:ext cx="1368152" cy="61206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AP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028384" y="411510"/>
            <a:ext cx="1115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Otros recursos</a:t>
            </a:r>
          </a:p>
        </p:txBody>
      </p:sp>
      <p:cxnSp>
        <p:nvCxnSpPr>
          <p:cNvPr id="10" name="Conector recto de flecha 9"/>
          <p:cNvCxnSpPr>
            <a:endCxn id="7" idx="3"/>
          </p:cNvCxnSpPr>
          <p:nvPr/>
        </p:nvCxnSpPr>
        <p:spPr>
          <a:xfrm flipH="1">
            <a:off x="7452320" y="796969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stCxn id="4" idx="3"/>
            <a:endCxn id="5" idx="1"/>
          </p:cNvCxnSpPr>
          <p:nvPr/>
        </p:nvCxnSpPr>
        <p:spPr>
          <a:xfrm>
            <a:off x="1511660" y="798642"/>
            <a:ext cx="918102" cy="8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>
            <a:stCxn id="5" idx="3"/>
          </p:cNvCxnSpPr>
          <p:nvPr/>
        </p:nvCxnSpPr>
        <p:spPr>
          <a:xfrm>
            <a:off x="3509882" y="807554"/>
            <a:ext cx="792088" cy="44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>
            <a:endCxn id="6" idx="3"/>
          </p:cNvCxnSpPr>
          <p:nvPr/>
        </p:nvCxnSpPr>
        <p:spPr>
          <a:xfrm flipH="1" flipV="1">
            <a:off x="5292080" y="798642"/>
            <a:ext cx="77408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Conector recto 33"/>
          <p:cNvCxnSpPr>
            <a:endCxn id="4" idx="0"/>
          </p:cNvCxnSpPr>
          <p:nvPr/>
        </p:nvCxnSpPr>
        <p:spPr>
          <a:xfrm>
            <a:off x="863588" y="211816"/>
            <a:ext cx="0" cy="3347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2987824" y="312410"/>
            <a:ext cx="0" cy="2791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4716016" y="280334"/>
            <a:ext cx="0" cy="2791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6804248" y="211815"/>
            <a:ext cx="0" cy="2791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863588" y="211815"/>
            <a:ext cx="594066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ángulo redondeado 42"/>
          <p:cNvSpPr/>
          <p:nvPr/>
        </p:nvSpPr>
        <p:spPr>
          <a:xfrm>
            <a:off x="2987824" y="3795885"/>
            <a:ext cx="3600400" cy="9095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SALUD MENTAL (activa circuito CRS)</a:t>
            </a:r>
          </a:p>
        </p:txBody>
      </p:sp>
      <p:cxnSp>
        <p:nvCxnSpPr>
          <p:cNvPr id="49" name="Conector recto de flecha 48"/>
          <p:cNvCxnSpPr>
            <a:stCxn id="6" idx="2"/>
          </p:cNvCxnSpPr>
          <p:nvPr/>
        </p:nvCxnSpPr>
        <p:spPr>
          <a:xfrm>
            <a:off x="4752020" y="1014666"/>
            <a:ext cx="0" cy="4049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0" name="Rectángulo 49"/>
          <p:cNvSpPr/>
          <p:nvPr/>
        </p:nvSpPr>
        <p:spPr>
          <a:xfrm>
            <a:off x="4211960" y="1419622"/>
            <a:ext cx="1116124" cy="36004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TRIAJE 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4499992" y="2067694"/>
            <a:ext cx="1944216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Estabilización física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4499992" y="2689251"/>
            <a:ext cx="1944216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Valoración PSQ Urgente</a:t>
            </a:r>
          </a:p>
        </p:txBody>
      </p:sp>
      <p:cxnSp>
        <p:nvCxnSpPr>
          <p:cNvPr id="53" name="Conector recto de flecha 52"/>
          <p:cNvCxnSpPr/>
          <p:nvPr/>
        </p:nvCxnSpPr>
        <p:spPr>
          <a:xfrm>
            <a:off x="4733458" y="1779662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5" name="Conector recto de flecha 54"/>
          <p:cNvCxnSpPr/>
          <p:nvPr/>
        </p:nvCxnSpPr>
        <p:spPr>
          <a:xfrm>
            <a:off x="4733458" y="2401219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7" name="Conector angular 56"/>
          <p:cNvCxnSpPr>
            <a:stCxn id="52" idx="3"/>
            <a:endCxn id="7" idx="2"/>
          </p:cNvCxnSpPr>
          <p:nvPr/>
        </p:nvCxnSpPr>
        <p:spPr>
          <a:xfrm flipV="1">
            <a:off x="6444208" y="1103003"/>
            <a:ext cx="324036" cy="190941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/>
          <p:cNvCxnSpPr/>
          <p:nvPr/>
        </p:nvCxnSpPr>
        <p:spPr>
          <a:xfrm>
            <a:off x="4761078" y="3335582"/>
            <a:ext cx="0" cy="4603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3" name="Conector angular 62"/>
          <p:cNvCxnSpPr/>
          <p:nvPr/>
        </p:nvCxnSpPr>
        <p:spPr>
          <a:xfrm rot="5400000">
            <a:off x="5241783" y="2449444"/>
            <a:ext cx="3268947" cy="576064"/>
          </a:xfrm>
          <a:prstGeom prst="bentConnector3">
            <a:avLst>
              <a:gd name="adj1" fmla="val 99446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Estrella de 12 puntas 64"/>
          <p:cNvSpPr/>
          <p:nvPr/>
        </p:nvSpPr>
        <p:spPr>
          <a:xfrm>
            <a:off x="884696" y="1320275"/>
            <a:ext cx="1872208" cy="1341638"/>
          </a:xfrm>
          <a:prstGeom prst="star1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Detección e intervención en crisis</a:t>
            </a:r>
          </a:p>
          <a:p>
            <a:pPr algn="ctr"/>
            <a:r>
              <a:rPr lang="es-ES" sz="1000" dirty="0">
                <a:solidFill>
                  <a:srgbClr val="FF0000"/>
                </a:solidFill>
              </a:rPr>
              <a:t>INDICADOR VRS</a:t>
            </a:r>
          </a:p>
        </p:txBody>
      </p:sp>
      <p:sp>
        <p:nvSpPr>
          <p:cNvPr id="66" name="Estrella de 12 puntas 65"/>
          <p:cNvSpPr/>
          <p:nvPr/>
        </p:nvSpPr>
        <p:spPr>
          <a:xfrm>
            <a:off x="7200291" y="1049418"/>
            <a:ext cx="1872208" cy="1522332"/>
          </a:xfrm>
          <a:prstGeom prst="star1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Detección,  intervención en crisis, y seguimiento </a:t>
            </a:r>
          </a:p>
          <a:p>
            <a:pPr algn="ctr"/>
            <a:r>
              <a:rPr lang="es-ES" sz="1000" dirty="0">
                <a:solidFill>
                  <a:srgbClr val="FF0000"/>
                </a:solidFill>
              </a:rPr>
              <a:t>ACTIVA INDICADOR VRS </a:t>
            </a:r>
          </a:p>
        </p:txBody>
      </p:sp>
      <p:sp>
        <p:nvSpPr>
          <p:cNvPr id="67" name="Estrella de 6 puntas 66"/>
          <p:cNvSpPr/>
          <p:nvPr/>
        </p:nvSpPr>
        <p:spPr>
          <a:xfrm>
            <a:off x="7542329" y="3742419"/>
            <a:ext cx="1188132" cy="1008112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CRS</a:t>
            </a:r>
          </a:p>
        </p:txBody>
      </p:sp>
      <p:cxnSp>
        <p:nvCxnSpPr>
          <p:cNvPr id="69" name="Conector recto de flecha 68"/>
          <p:cNvCxnSpPr>
            <a:stCxn id="66" idx="4"/>
            <a:endCxn id="67" idx="5"/>
          </p:cNvCxnSpPr>
          <p:nvPr/>
        </p:nvCxnSpPr>
        <p:spPr>
          <a:xfrm>
            <a:off x="8136395" y="2571750"/>
            <a:ext cx="0" cy="1170669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42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n 8" descr="fondo_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241"/>
            <a:ext cx="9132712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1 Título"/>
          <p:cNvSpPr>
            <a:spLocks noGrp="1"/>
          </p:cNvSpPr>
          <p:nvPr>
            <p:ph type="title"/>
          </p:nvPr>
        </p:nvSpPr>
        <p:spPr>
          <a:xfrm>
            <a:off x="358422" y="53579"/>
            <a:ext cx="8310034" cy="428625"/>
          </a:xfrm>
        </p:spPr>
        <p:txBody>
          <a:bodyPr>
            <a:normAutofit fontScale="90000"/>
          </a:bodyPr>
          <a:lstStyle/>
          <a:p>
            <a:pPr algn="l"/>
            <a:r>
              <a:rPr lang="es-ES" altLang="es-ES" sz="2400" dirty="0">
                <a:solidFill>
                  <a:srgbClr val="003E81"/>
                </a:solidFill>
              </a:rPr>
              <a:t>ACTUACIONES EN EL ÁMBITO ASISTENCIAL</a:t>
            </a:r>
            <a:br>
              <a:rPr lang="es-ES" altLang="es-ES" sz="2400" dirty="0">
                <a:solidFill>
                  <a:srgbClr val="003E81"/>
                </a:solidFill>
              </a:rPr>
            </a:br>
            <a:r>
              <a:rPr lang="es-ES" altLang="es-ES" sz="2400" dirty="0">
                <a:solidFill>
                  <a:srgbClr val="003E81"/>
                </a:solidFill>
              </a:rPr>
              <a:t>PILOTAJE DEL CÓDIGO DE RIESGO DE SUICIDIO </a:t>
            </a:r>
            <a:endParaRPr lang="es-ES" altLang="es-ES" sz="2300" b="1" dirty="0">
              <a:solidFill>
                <a:srgbClr val="004890"/>
              </a:solidFill>
              <a:cs typeface="Helvetica" pitchFamily="34" charset="0"/>
            </a:endParaRPr>
          </a:p>
        </p:txBody>
      </p:sp>
      <p:pic>
        <p:nvPicPr>
          <p:cNvPr id="64516" name="Imagen 34" descr="line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6" y="733722"/>
            <a:ext cx="4248856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46" y="767059"/>
            <a:ext cx="4096792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Imagen 2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22" y="1118591"/>
            <a:ext cx="39624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320822" y="2452435"/>
            <a:ext cx="49316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C00000"/>
                </a:solidFill>
              </a:rPr>
              <a:t>Despistaje:</a:t>
            </a:r>
          </a:p>
          <a:p>
            <a:pPr lvl="1"/>
            <a:r>
              <a:rPr lang="es-ES" sz="2400" dirty="0"/>
              <a:t>En &gt; 65 . Despistaje de la Depresión – GDS</a:t>
            </a:r>
          </a:p>
          <a:p>
            <a:pPr lvl="2"/>
            <a:r>
              <a:rPr lang="es-ES" dirty="0">
                <a:solidFill>
                  <a:srgbClr val="C00000"/>
                </a:solidFill>
              </a:rPr>
              <a:t>Si GDS &gt;10 , se pasa MINI</a:t>
            </a:r>
          </a:p>
          <a:p>
            <a:pPr lvl="1"/>
            <a:endParaRPr lang="es-ES" sz="2400" dirty="0"/>
          </a:p>
          <a:p>
            <a:pPr lvl="1"/>
            <a:r>
              <a:rPr lang="es-ES" sz="2400" dirty="0"/>
              <a:t>En población con 1 o más factores de riesgo- </a:t>
            </a:r>
            <a:r>
              <a:rPr lang="es-ES" dirty="0"/>
              <a:t>Entrevista clínica + MINI</a:t>
            </a:r>
          </a:p>
        </p:txBody>
      </p:sp>
    </p:spTree>
    <p:extLst>
      <p:ext uri="{BB962C8B-B14F-4D97-AF65-F5344CB8AC3E}">
        <p14:creationId xmlns:p14="http://schemas.microsoft.com/office/powerpoint/2010/main" val="2301005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n 8" descr="fondo_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" y="-20241"/>
            <a:ext cx="9132711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1 Título"/>
          <p:cNvSpPr>
            <a:spLocks noGrp="1"/>
          </p:cNvSpPr>
          <p:nvPr>
            <p:ph type="title"/>
          </p:nvPr>
        </p:nvSpPr>
        <p:spPr>
          <a:xfrm>
            <a:off x="358422" y="53579"/>
            <a:ext cx="8310034" cy="428625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ES_tradnl" altLang="es-ES" sz="2000" b="1" dirty="0">
                <a:solidFill>
                  <a:srgbClr val="004890"/>
                </a:solidFill>
                <a:cs typeface="Helvetica" pitchFamily="34" charset="0"/>
              </a:rPr>
              <a:t>Guía de recomendaciones </a:t>
            </a:r>
            <a:endParaRPr lang="es-ES" altLang="es-ES" sz="2000" b="1" dirty="0">
              <a:solidFill>
                <a:srgbClr val="004890"/>
              </a:solidFill>
              <a:cs typeface="Helvetica" pitchFamily="34" charset="0"/>
            </a:endParaRPr>
          </a:p>
        </p:txBody>
      </p:sp>
      <p:pic>
        <p:nvPicPr>
          <p:cNvPr id="63492" name="Imagen 34" descr="line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6" y="482204"/>
            <a:ext cx="4248856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5" t="25220" r="35564" b="6250"/>
          <a:stretch>
            <a:fillRect/>
          </a:stretch>
        </p:blipFill>
        <p:spPr bwMode="auto">
          <a:xfrm>
            <a:off x="358422" y="771550"/>
            <a:ext cx="2448272" cy="3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38267" y="-92546"/>
            <a:ext cx="2910557" cy="41148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845" y="858964"/>
            <a:ext cx="2449134" cy="304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37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0" name="Rectangle 1149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52" name="Group 1151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8" cy="4296100"/>
            <a:chOff x="329184" y="1"/>
            <a:chExt cx="524256" cy="5728133"/>
          </a:xfrm>
        </p:grpSpPr>
        <p:cxnSp>
          <p:nvCxnSpPr>
            <p:cNvPr id="1153" name="Straight Connector 1152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4" name="Rectangle 1153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156" name="Rectangle 1155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238534"/>
            <a:ext cx="8249304" cy="39938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79AC3D-F111-444A-881D-08BCF9325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174" y="3572254"/>
            <a:ext cx="7553652" cy="336283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1500" b="1" dirty="0"/>
              <a:t>COMPLEJO HOSPITALARIO UNIVERSITARIO DE ALBACETE </a:t>
            </a:r>
          </a:p>
        </p:txBody>
      </p:sp>
      <p:pic>
        <p:nvPicPr>
          <p:cNvPr id="4" name="Picture 2" descr="Salud mental: cómo reconocer que hay un problema y dónde encontrar ayuda |  USAGov">
            <a:extLst>
              <a:ext uri="{FF2B5EF4-FFF2-40B4-BE49-F238E27FC236}">
                <a16:creationId xmlns:a16="http://schemas.microsoft.com/office/drawing/2014/main" id="{DE7418B6-0A64-49CE-A578-8D324DEA1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6"/>
          <a:stretch/>
        </p:blipFill>
        <p:spPr bwMode="auto">
          <a:xfrm>
            <a:off x="1147556" y="503401"/>
            <a:ext cx="2853656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62D9AC16-476E-4B81-9861-B3E98760F7BC}"/>
              </a:ext>
            </a:extLst>
          </p:cNvPr>
          <p:cNvSpPr txBox="1">
            <a:spLocks/>
          </p:cNvSpPr>
          <p:nvPr/>
        </p:nvSpPr>
        <p:spPr>
          <a:xfrm>
            <a:off x="7871791" y="226591"/>
            <a:ext cx="1160549" cy="242990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s-ES" sz="1275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Paloma del Amarejo, emblema hospitalario - Diario Sanitario">
            <a:extLst>
              <a:ext uri="{FF2B5EF4-FFF2-40B4-BE49-F238E27FC236}">
                <a16:creationId xmlns:a16="http://schemas.microsoft.com/office/drawing/2014/main" id="{DCC9EF1D-F62F-03B0-FDC5-0F8827CB4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0342" y="154576"/>
            <a:ext cx="1226307" cy="3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82AEC85-740F-451B-8E47-8DB4DB81A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174" y="2955904"/>
            <a:ext cx="7553652" cy="697313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br>
              <a:rPr lang="en-US" sz="975" b="1" dirty="0"/>
            </a:br>
            <a:br>
              <a:rPr lang="en-US" sz="975" b="1" dirty="0"/>
            </a:br>
            <a:br>
              <a:rPr lang="en-US" sz="4000" i="1" dirty="0"/>
            </a:br>
            <a:r>
              <a:rPr lang="en-US" sz="4000" b="1" dirty="0"/>
              <a:t>PROGRAMA RENACE</a:t>
            </a:r>
            <a:endParaRPr lang="en-US" sz="4000" dirty="0"/>
          </a:p>
        </p:txBody>
      </p:sp>
      <p:pic>
        <p:nvPicPr>
          <p:cNvPr id="14" name="Imagen 13" descr="Diagrama, Logotipo, nombre de la empresa&#10;&#10;Descripción generada automáticamente">
            <a:extLst>
              <a:ext uri="{FF2B5EF4-FFF2-40B4-BE49-F238E27FC236}">
                <a16:creationId xmlns:a16="http://schemas.microsoft.com/office/drawing/2014/main" id="{2B5BFE1A-59D0-415A-BFEF-8B440D6EF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r="1498" b="-3"/>
          <a:stretch/>
        </p:blipFill>
        <p:spPr>
          <a:xfrm>
            <a:off x="6188201" y="-4170"/>
            <a:ext cx="2955798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42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614167" cy="51435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608608" cy="51435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2" descr="Paloma del Amarejo, emblema hospitalario - Diario Sanitario">
            <a:extLst>
              <a:ext uri="{FF2B5EF4-FFF2-40B4-BE49-F238E27FC236}">
                <a16:creationId xmlns:a16="http://schemas.microsoft.com/office/drawing/2014/main" id="{1918B8BE-9B17-469A-B029-641B7223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0342" y="154576"/>
            <a:ext cx="1226307" cy="3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Marcador de contenido 2">
            <a:extLst>
              <a:ext uri="{FF2B5EF4-FFF2-40B4-BE49-F238E27FC236}">
                <a16:creationId xmlns:a16="http://schemas.microsoft.com/office/drawing/2014/main" id="{D201EB25-CA32-E187-5501-DDC90B02C6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507116"/>
              </p:ext>
            </p:extLst>
          </p:nvPr>
        </p:nvGraphicFramePr>
        <p:xfrm>
          <a:off x="3977640" y="507492"/>
          <a:ext cx="4773168" cy="4368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Diagrama, Logotipo, nombre de la empresa&#10;&#10;Descripción generada automáticamente">
            <a:extLst>
              <a:ext uri="{FF2B5EF4-FFF2-40B4-BE49-F238E27FC236}">
                <a16:creationId xmlns:a16="http://schemas.microsoft.com/office/drawing/2014/main" id="{2B5BFE1A-59D0-415A-BFEF-8B440D6EF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r="1498" b="-3"/>
          <a:stretch/>
        </p:blipFill>
        <p:spPr>
          <a:xfrm>
            <a:off x="457200" y="1114632"/>
            <a:ext cx="2955798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7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78DF2E9-59AC-41EB-A92F-E3A99A47A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" y="178905"/>
            <a:ext cx="8263890" cy="1075811"/>
          </a:xfrm>
        </p:spPr>
        <p:txBody>
          <a:bodyPr anchor="b">
            <a:normAutofit/>
          </a:bodyPr>
          <a:lstStyle/>
          <a:p>
            <a:r>
              <a:rPr lang="es-ES" sz="4050" b="1" dirty="0">
                <a:latin typeface="Arial" panose="020B0604020202020204" pitchFamily="34" charset="0"/>
                <a:cs typeface="Arial" panose="020B0604020202020204" pitchFamily="34" charset="0"/>
              </a:rPr>
              <a:t>PROGRAMA “RENACE”</a:t>
            </a:r>
          </a:p>
        </p:txBody>
      </p:sp>
      <p:sp>
        <p:nvSpPr>
          <p:cNvPr id="9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70" y="1261158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9169" y="6566"/>
                  <a:pt x="8229218" y="9895"/>
                  <a:pt x="8229600" y="13716"/>
                </a:cubicBezTo>
                <a:cubicBezTo>
                  <a:pt x="7940706" y="-13865"/>
                  <a:pt x="7792584" y="-20581"/>
                  <a:pt x="7461504" y="13716"/>
                </a:cubicBezTo>
                <a:cubicBezTo>
                  <a:pt x="7130424" y="48013"/>
                  <a:pt x="7080072" y="39273"/>
                  <a:pt x="6940296" y="13716"/>
                </a:cubicBezTo>
                <a:cubicBezTo>
                  <a:pt x="6800520" y="-11841"/>
                  <a:pt x="6672872" y="22099"/>
                  <a:pt x="6419088" y="13716"/>
                </a:cubicBezTo>
                <a:cubicBezTo>
                  <a:pt x="6165304" y="5333"/>
                  <a:pt x="5869721" y="415"/>
                  <a:pt x="5650992" y="13716"/>
                </a:cubicBezTo>
                <a:cubicBezTo>
                  <a:pt x="5432263" y="27017"/>
                  <a:pt x="5308310" y="-1549"/>
                  <a:pt x="5129784" y="13716"/>
                </a:cubicBezTo>
                <a:cubicBezTo>
                  <a:pt x="4951258" y="28981"/>
                  <a:pt x="4799696" y="10785"/>
                  <a:pt x="4690872" y="13716"/>
                </a:cubicBezTo>
                <a:cubicBezTo>
                  <a:pt x="4582048" y="16647"/>
                  <a:pt x="4311124" y="-12408"/>
                  <a:pt x="4087368" y="13716"/>
                </a:cubicBezTo>
                <a:cubicBezTo>
                  <a:pt x="3863612" y="39840"/>
                  <a:pt x="3730288" y="8802"/>
                  <a:pt x="3401568" y="13716"/>
                </a:cubicBezTo>
                <a:cubicBezTo>
                  <a:pt x="3072848" y="18630"/>
                  <a:pt x="3020684" y="27853"/>
                  <a:pt x="2798064" y="13716"/>
                </a:cubicBezTo>
                <a:cubicBezTo>
                  <a:pt x="2575444" y="-421"/>
                  <a:pt x="2440915" y="-11924"/>
                  <a:pt x="2276856" y="13716"/>
                </a:cubicBezTo>
                <a:cubicBezTo>
                  <a:pt x="2112797" y="39356"/>
                  <a:pt x="1726502" y="-14132"/>
                  <a:pt x="1426464" y="13716"/>
                </a:cubicBezTo>
                <a:cubicBezTo>
                  <a:pt x="1126426" y="41564"/>
                  <a:pt x="992925" y="16444"/>
                  <a:pt x="740664" y="13716"/>
                </a:cubicBezTo>
                <a:cubicBezTo>
                  <a:pt x="488403" y="10988"/>
                  <a:pt x="195650" y="-20633"/>
                  <a:pt x="0" y="13716"/>
                </a:cubicBezTo>
                <a:cubicBezTo>
                  <a:pt x="120" y="8944"/>
                  <a:pt x="-32" y="6034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29365" y="6754"/>
                  <a:pt x="8229865" y="9234"/>
                  <a:pt x="8229600" y="13716"/>
                </a:cubicBezTo>
                <a:cubicBezTo>
                  <a:pt x="8075287" y="30482"/>
                  <a:pt x="7821366" y="17278"/>
                  <a:pt x="7626096" y="13716"/>
                </a:cubicBezTo>
                <a:cubicBezTo>
                  <a:pt x="7430826" y="10154"/>
                  <a:pt x="7320004" y="-14241"/>
                  <a:pt x="7022592" y="13716"/>
                </a:cubicBezTo>
                <a:cubicBezTo>
                  <a:pt x="6725180" y="41673"/>
                  <a:pt x="6348804" y="-18597"/>
                  <a:pt x="6172200" y="13716"/>
                </a:cubicBezTo>
                <a:cubicBezTo>
                  <a:pt x="5995596" y="46029"/>
                  <a:pt x="5788102" y="18318"/>
                  <a:pt x="5650992" y="13716"/>
                </a:cubicBezTo>
                <a:cubicBezTo>
                  <a:pt x="5513882" y="9114"/>
                  <a:pt x="5198399" y="24549"/>
                  <a:pt x="4882896" y="13716"/>
                </a:cubicBezTo>
                <a:cubicBezTo>
                  <a:pt x="4567393" y="2883"/>
                  <a:pt x="4557008" y="22393"/>
                  <a:pt x="4443984" y="13716"/>
                </a:cubicBezTo>
                <a:cubicBezTo>
                  <a:pt x="4330960" y="5039"/>
                  <a:pt x="4061674" y="24319"/>
                  <a:pt x="3758184" y="13716"/>
                </a:cubicBezTo>
                <a:cubicBezTo>
                  <a:pt x="3454694" y="3113"/>
                  <a:pt x="3380392" y="14547"/>
                  <a:pt x="3236976" y="13716"/>
                </a:cubicBezTo>
                <a:cubicBezTo>
                  <a:pt x="3093560" y="12885"/>
                  <a:pt x="2632116" y="33035"/>
                  <a:pt x="2386584" y="13716"/>
                </a:cubicBezTo>
                <a:cubicBezTo>
                  <a:pt x="2141052" y="-5603"/>
                  <a:pt x="2110884" y="24205"/>
                  <a:pt x="1947672" y="13716"/>
                </a:cubicBezTo>
                <a:cubicBezTo>
                  <a:pt x="1784460" y="3227"/>
                  <a:pt x="1535467" y="-4111"/>
                  <a:pt x="1261872" y="13716"/>
                </a:cubicBezTo>
                <a:cubicBezTo>
                  <a:pt x="988277" y="31543"/>
                  <a:pt x="1021096" y="5803"/>
                  <a:pt x="822960" y="13716"/>
                </a:cubicBezTo>
                <a:cubicBezTo>
                  <a:pt x="624824" y="21629"/>
                  <a:pt x="298309" y="-3289"/>
                  <a:pt x="0" y="13716"/>
                </a:cubicBezTo>
                <a:cubicBezTo>
                  <a:pt x="52" y="10594"/>
                  <a:pt x="386" y="536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A0C1FD-863B-4D20-999E-2B0DDE410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8" y="1433620"/>
            <a:ext cx="7454999" cy="35035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1275" b="1" dirty="0">
                <a:latin typeface="Arial" panose="020B0604020202020204" pitchFamily="34" charset="0"/>
                <a:cs typeface="Arial" panose="020B0604020202020204" pitchFamily="34" charset="0"/>
              </a:rPr>
              <a:t>INICIO EN OCTUBRE 2020 &lt; 14 años. Septiembre 2021 2 equipos: adultos y adolescentes 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sz="12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ES" sz="12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ES" sz="12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ES" sz="12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ES" sz="12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ES" sz="12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ES" sz="12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ES" sz="12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ES" sz="12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ES" sz="12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1275" dirty="0">
                <a:latin typeface="Arial" panose="020B0604020202020204" pitchFamily="34" charset="0"/>
                <a:cs typeface="Arial" panose="020B0604020202020204" pitchFamily="34" charset="0"/>
              </a:rPr>
              <a:t>Línea transversal: </a:t>
            </a:r>
          </a:p>
          <a:p>
            <a:pPr lvl="1"/>
            <a:r>
              <a:rPr lang="es-ES" sz="1275" dirty="0">
                <a:latin typeface="Arial" panose="020B0604020202020204" pitchFamily="34" charset="0"/>
                <a:cs typeface="Arial" panose="020B0604020202020204" pitchFamily="34" charset="0"/>
              </a:rPr>
              <a:t>Proyecto de investigación. </a:t>
            </a:r>
          </a:p>
          <a:p>
            <a:pPr lvl="1"/>
            <a:r>
              <a:rPr lang="es-ES" sz="1275" dirty="0">
                <a:latin typeface="Arial" panose="020B0604020202020204" pitchFamily="34" charset="0"/>
                <a:cs typeface="Arial" panose="020B0604020202020204" pitchFamily="34" charset="0"/>
              </a:rPr>
              <a:t>Determinación de indicadores para generar conocimiento y seguimiento del programa.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964D1DA-B536-500E-B438-06EB1307B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4514061"/>
              </p:ext>
            </p:extLst>
          </p:nvPr>
        </p:nvGraphicFramePr>
        <p:xfrm>
          <a:off x="2267744" y="1779662"/>
          <a:ext cx="4398425" cy="2454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3667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6" y="-78902"/>
            <a:ext cx="8719458" cy="525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62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A0C1FD-863B-4D20-999E-2B0DDE410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642" y="939998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función de la clasificación se recomienda:</a:t>
            </a:r>
            <a:endParaRPr lang="es-ES" sz="1800" dirty="0">
              <a:solidFill>
                <a:srgbClr val="000000"/>
              </a:solidFill>
              <a:highlight>
                <a:srgbClr val="F672A1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362F2A5-B9E0-4072-881B-C3EE94C1A43C}"/>
              </a:ext>
            </a:extLst>
          </p:cNvPr>
          <p:cNvGraphicFramePr>
            <a:graphicFrameLocks noGrp="1"/>
          </p:cNvGraphicFramePr>
          <p:nvPr/>
        </p:nvGraphicFramePr>
        <p:xfrm>
          <a:off x="430273" y="1387284"/>
          <a:ext cx="8036720" cy="3543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2394">
                  <a:extLst>
                    <a:ext uri="{9D8B030D-6E8A-4147-A177-3AD203B41FA5}">
                      <a16:colId xmlns:a16="http://schemas.microsoft.com/office/drawing/2014/main" val="2583380024"/>
                    </a:ext>
                  </a:extLst>
                </a:gridCol>
                <a:gridCol w="1622394">
                  <a:extLst>
                    <a:ext uri="{9D8B030D-6E8A-4147-A177-3AD203B41FA5}">
                      <a16:colId xmlns:a16="http://schemas.microsoft.com/office/drawing/2014/main" val="1299225581"/>
                    </a:ext>
                  </a:extLst>
                </a:gridCol>
                <a:gridCol w="1622394">
                  <a:extLst>
                    <a:ext uri="{9D8B030D-6E8A-4147-A177-3AD203B41FA5}">
                      <a16:colId xmlns:a16="http://schemas.microsoft.com/office/drawing/2014/main" val="4111912193"/>
                    </a:ext>
                  </a:extLst>
                </a:gridCol>
                <a:gridCol w="1622394">
                  <a:extLst>
                    <a:ext uri="{9D8B030D-6E8A-4147-A177-3AD203B41FA5}">
                      <a16:colId xmlns:a16="http://schemas.microsoft.com/office/drawing/2014/main" val="3305468833"/>
                    </a:ext>
                  </a:extLst>
                </a:gridCol>
                <a:gridCol w="1547144">
                  <a:extLst>
                    <a:ext uri="{9D8B030D-6E8A-4147-A177-3AD203B41FA5}">
                      <a16:colId xmlns:a16="http://schemas.microsoft.com/office/drawing/2014/main" val="899547849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A20A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suicida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A20A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Ligeramente suicida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A20A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Moderadamente suicida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A20A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Gravemente suicida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A20A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Tentativa suicida </a:t>
                      </a:r>
                      <a:r>
                        <a:rPr lang="es-ES" sz="1400" u="sng" dirty="0">
                          <a:solidFill>
                            <a:srgbClr val="A20A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36359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Derivar a USM normalmente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Anotar en hoja de derivación a USM “Riesgo suicida leve”. 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Anotar en hoja de derivación a USM “Riesgo suicida moderado”. 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Anotar en hoja de derivación a USM “Riesgo suicida grave”.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Anotar en hoja de derivación “Tentativa suicida actual”.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444488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paciente será atendido por Facultativo de USM. 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paciente será atendido por el Psiquiatra del Programa/ Psicólogo clínico ( &lt; de 15-20 días 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paciente será atendido por el Psiquiatra del Programa en &lt;10 días. 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paciente será atendido por el Psiquiatra del Programa en &lt;7 días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Derivar a los SU generales (daño somático) vs SU PSQ (no daño somático)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040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Valoración DUE &lt; 15 días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DUE &lt;48 h</a:t>
                      </a:r>
                    </a:p>
                  </a:txBody>
                  <a:tcPr marL="68580" marR="68580" marT="34290" marB="34290">
                    <a:lnR w="12700" cmpd="sng">
                      <a:noFill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DUE&lt;24 h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4939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Contactar con </a:t>
                      </a: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Busca RENACE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Contactar con Busca RENACE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859600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F362648-FC64-45CD-8DF1-1ECB7193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RENACE: DERIVACIÓN DESDE AP</a:t>
            </a:r>
          </a:p>
        </p:txBody>
      </p:sp>
      <p:pic>
        <p:nvPicPr>
          <p:cNvPr id="8" name="Picture 2" descr="Paloma del Amarejo, emblema hospitalario - Diario Sanitario">
            <a:extLst>
              <a:ext uri="{FF2B5EF4-FFF2-40B4-BE49-F238E27FC236}">
                <a16:creationId xmlns:a16="http://schemas.microsoft.com/office/drawing/2014/main" id="{8AEDDB44-2099-4E0C-A46A-C103D6B8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0342" y="154576"/>
            <a:ext cx="1226307" cy="3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1A09B832-5180-D042-BAA8-A504697BA26D}"/>
                  </a:ext>
                </a:extLst>
              </p14:cNvPr>
              <p14:cNvContentPartPr/>
              <p14:nvPr/>
            </p14:nvContentPartPr>
            <p14:xfrm>
              <a:off x="5504850" y="4332911"/>
              <a:ext cx="270" cy="27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1A09B832-5180-D042-BAA8-A504697BA2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5670" y="4323731"/>
                <a:ext cx="18630" cy="186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3666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3B029-1633-A625-C3E8-C29090AD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4950270" cy="99353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2"/>
                </a:solidFill>
              </a:rPr>
              <a:t>RESULTADOS SEPTIEMBRE 2021-JULIO 2022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F52EA1-3984-3AF7-78F3-623212CAB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100" y="1336432"/>
            <a:ext cx="4468690" cy="3552092"/>
          </a:xfrm>
        </p:spPr>
        <p:txBody>
          <a:bodyPr>
            <a:normAutofit fontScale="92500" lnSpcReduction="10000"/>
          </a:bodyPr>
          <a:lstStyle/>
          <a:p>
            <a:pPr marL="214313" indent="-214313">
              <a:buFont typeface="Wingdings" pitchFamily="2" charset="2"/>
              <a:buChar char="ü"/>
            </a:pPr>
            <a:r>
              <a:rPr lang="es-ES" sz="2200" b="1" dirty="0">
                <a:solidFill>
                  <a:srgbClr val="002060"/>
                </a:solidFill>
              </a:rPr>
              <a:t>MENORES</a:t>
            </a:r>
          </a:p>
          <a:p>
            <a:pPr marL="557213" lvl="1" indent="-214313">
              <a:buFont typeface="Wingdings" pitchFamily="2" charset="2"/>
              <a:buChar char="ü"/>
            </a:pPr>
            <a:r>
              <a:rPr lang="es-ES" sz="2200" dirty="0">
                <a:solidFill>
                  <a:srgbClr val="002060"/>
                </a:solidFill>
              </a:rPr>
              <a:t>TOTAL DE CASOS :62</a:t>
            </a:r>
          </a:p>
          <a:p>
            <a:pPr marL="557213" lvl="1" indent="-214313">
              <a:buFont typeface="Wingdings" pitchFamily="2" charset="2"/>
              <a:buChar char="ü"/>
            </a:pPr>
            <a:r>
              <a:rPr lang="es-ES" sz="2200" dirty="0">
                <a:solidFill>
                  <a:srgbClr val="002060"/>
                </a:solidFill>
              </a:rPr>
              <a:t>Edad Media 14’29 años (10 a 17)</a:t>
            </a:r>
          </a:p>
          <a:p>
            <a:pPr marL="557213" lvl="1" indent="-214313">
              <a:buFont typeface="Wingdings" pitchFamily="2" charset="2"/>
              <a:buChar char="ü"/>
            </a:pPr>
            <a:endParaRPr lang="es-ES" sz="2200" b="1" dirty="0">
              <a:solidFill>
                <a:srgbClr val="002060"/>
              </a:solidFill>
            </a:endParaRPr>
          </a:p>
          <a:p>
            <a:pPr marL="342900" lvl="1"/>
            <a:endParaRPr lang="es-ES" sz="2200" b="1" dirty="0">
              <a:solidFill>
                <a:srgbClr val="002060"/>
              </a:solidFill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s-ES" sz="2200" b="1" dirty="0">
                <a:solidFill>
                  <a:srgbClr val="002060"/>
                </a:solidFill>
              </a:rPr>
              <a:t>MAYORES</a:t>
            </a:r>
          </a:p>
          <a:p>
            <a:pPr marL="557213" lvl="1" indent="-214313">
              <a:buFont typeface="Wingdings" pitchFamily="2" charset="2"/>
              <a:buChar char="ü"/>
            </a:pPr>
            <a:r>
              <a:rPr lang="es-ES" sz="2200" dirty="0">
                <a:solidFill>
                  <a:srgbClr val="002060"/>
                </a:solidFill>
              </a:rPr>
              <a:t>TOTAL DE CASOS: 126</a:t>
            </a:r>
          </a:p>
          <a:p>
            <a:pPr marL="557213" lvl="1" indent="-214313">
              <a:buFont typeface="Wingdings" pitchFamily="2" charset="2"/>
              <a:buChar char="ü"/>
            </a:pPr>
            <a:r>
              <a:rPr lang="es-ES" sz="2200" dirty="0">
                <a:solidFill>
                  <a:srgbClr val="002060"/>
                </a:solidFill>
              </a:rPr>
              <a:t>MEDIA  41’29 años  (18- 89)</a:t>
            </a:r>
          </a:p>
          <a:p>
            <a:r>
              <a:rPr lang="es-ES" sz="2200" dirty="0">
                <a:solidFill>
                  <a:srgbClr val="002060"/>
                </a:solidFill>
              </a:rPr>
              <a:t> </a:t>
            </a:r>
          </a:p>
          <a:p>
            <a:r>
              <a:rPr lang="es-ES" dirty="0">
                <a:solidFill>
                  <a:srgbClr val="002060"/>
                </a:solidFill>
              </a:rPr>
              <a:t> </a:t>
            </a:r>
          </a:p>
          <a:p>
            <a:pPr marL="214313" indent="-214313">
              <a:buFont typeface="Wingdings" pitchFamily="2" charset="2"/>
              <a:buChar char="ü"/>
            </a:pPr>
            <a:endParaRPr lang="es-ES" sz="1350" dirty="0">
              <a:solidFill>
                <a:srgbClr val="002060"/>
              </a:solidFill>
            </a:endParaRPr>
          </a:p>
        </p:txBody>
      </p:sp>
      <p:pic>
        <p:nvPicPr>
          <p:cNvPr id="5" name="Picture 2" descr="Paloma del Amarejo, emblema hospitalario - Diario Sanitario">
            <a:extLst>
              <a:ext uri="{FF2B5EF4-FFF2-40B4-BE49-F238E27FC236}">
                <a16:creationId xmlns:a16="http://schemas.microsoft.com/office/drawing/2014/main" id="{E1AD2766-C929-C079-D640-3DFB162A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0342" y="154576"/>
            <a:ext cx="1226307" cy="3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AF7BC87E-7462-EDAA-CA91-4B5CA3632F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212434"/>
              </p:ext>
            </p:extLst>
          </p:nvPr>
        </p:nvGraphicFramePr>
        <p:xfrm>
          <a:off x="4665888" y="890260"/>
          <a:ext cx="4082575" cy="1681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784E7333-69FE-D340-0BB9-26D6D21810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855500"/>
              </p:ext>
            </p:extLst>
          </p:nvPr>
        </p:nvGraphicFramePr>
        <p:xfrm>
          <a:off x="4860032" y="2695758"/>
          <a:ext cx="3672408" cy="2055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41271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0E23A-F07A-DC52-C418-B399C9EC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480060"/>
            <a:ext cx="4098798" cy="1110996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000" b="1" dirty="0">
                <a:solidFill>
                  <a:schemeClr val="accent2"/>
                </a:solidFill>
              </a:rPr>
              <a:t>MENORES 18 AÑOS 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9" y="1779651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16D619-9482-48B8-8D8B-FF9301B41079}"/>
              </a:ext>
            </a:extLst>
          </p:cNvPr>
          <p:cNvSpPr txBox="1"/>
          <p:nvPr/>
        </p:nvSpPr>
        <p:spPr>
          <a:xfrm>
            <a:off x="473202" y="1995678"/>
            <a:ext cx="3614166" cy="266090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2060"/>
                </a:solidFill>
              </a:rPr>
              <a:t>DIAGNOSTICO MAS FRECUENTE: </a:t>
            </a:r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2060"/>
                </a:solidFill>
              </a:rPr>
              <a:t>T RELACIONADOS CON TRAUMAS Y ESTRÉS</a:t>
            </a:r>
          </a:p>
        </p:txBody>
      </p:sp>
      <p:pic>
        <p:nvPicPr>
          <p:cNvPr id="4" name="Picture 2" descr="Paloma del Amarejo, emblema hospitalario - Diario Sanitario">
            <a:extLst>
              <a:ext uri="{FF2B5EF4-FFF2-40B4-BE49-F238E27FC236}">
                <a16:creationId xmlns:a16="http://schemas.microsoft.com/office/drawing/2014/main" id="{EDBBEC63-6DAF-D847-49E0-DE9A375B8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0342" y="154576"/>
            <a:ext cx="1226307" cy="3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Marcador de posición de imagen 5">
            <a:extLst>
              <a:ext uri="{FF2B5EF4-FFF2-40B4-BE49-F238E27FC236}">
                <a16:creationId xmlns:a16="http://schemas.microsoft.com/office/drawing/2014/main" id="{76875C79-21C3-8E07-DB38-1AEFCB22FAC2}"/>
              </a:ext>
            </a:extLst>
          </p:cNvPr>
          <p:cNvGraphicFramePr>
            <a:graphicFrameLocks/>
          </p:cNvGraphicFramePr>
          <p:nvPr/>
        </p:nvGraphicFramePr>
        <p:xfrm>
          <a:off x="4176033" y="480060"/>
          <a:ext cx="4750616" cy="441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34780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97" y="708818"/>
            <a:ext cx="2194772" cy="5492709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dirty="0">
                <a:latin typeface="Lucida Sans" panose="020B0602030504020204" pitchFamily="34" charset="0"/>
              </a:rPr>
              <a:t>Las Personas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8" y="2779974"/>
            <a:ext cx="3526188" cy="22665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6" y="708819"/>
            <a:ext cx="3076794" cy="27270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31" y="399827"/>
            <a:ext cx="3960440" cy="38752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492" y="1930611"/>
            <a:ext cx="837458" cy="3490730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75976"/>
            <a:ext cx="3473069" cy="1816163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9835" y="0"/>
            <a:ext cx="3183115" cy="193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73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2" descr="Paloma del Amarejo, emblema hospitalario - Diario Sanitario">
            <a:extLst>
              <a:ext uri="{FF2B5EF4-FFF2-40B4-BE49-F238E27FC236}">
                <a16:creationId xmlns:a16="http://schemas.microsoft.com/office/drawing/2014/main" id="{1918B8BE-9B17-469A-B029-641B7223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0342" y="154576"/>
            <a:ext cx="1226307" cy="3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Marcador de contenido 2">
            <a:extLst>
              <a:ext uri="{FF2B5EF4-FFF2-40B4-BE49-F238E27FC236}">
                <a16:creationId xmlns:a16="http://schemas.microsoft.com/office/drawing/2014/main" id="{D97FCC1D-7F11-FC00-3E30-9A29A3B25C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769715"/>
              </p:ext>
            </p:extLst>
          </p:nvPr>
        </p:nvGraphicFramePr>
        <p:xfrm>
          <a:off x="628650" y="627534"/>
          <a:ext cx="7886700" cy="4005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75183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n 8" descr="fondo_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" y="-20241"/>
            <a:ext cx="9132711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1 Título"/>
          <p:cNvSpPr>
            <a:spLocks noGrp="1"/>
          </p:cNvSpPr>
          <p:nvPr>
            <p:ph type="title"/>
          </p:nvPr>
        </p:nvSpPr>
        <p:spPr>
          <a:xfrm>
            <a:off x="358422" y="53579"/>
            <a:ext cx="8310034" cy="42862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ES_tradnl" altLang="es-ES" sz="2300" b="1" dirty="0">
                <a:solidFill>
                  <a:srgbClr val="004890"/>
                </a:solidFill>
                <a:cs typeface="Helvetica" pitchFamily="34" charset="0"/>
              </a:rPr>
              <a:t>Trabajo  Colaborativo </a:t>
            </a:r>
            <a:endParaRPr lang="es-ES" altLang="es-ES" sz="2300" b="1" dirty="0">
              <a:solidFill>
                <a:srgbClr val="004890"/>
              </a:solidFill>
              <a:cs typeface="Helvetica" pitchFamily="34" charset="0"/>
            </a:endParaRPr>
          </a:p>
        </p:txBody>
      </p:sp>
      <p:pic>
        <p:nvPicPr>
          <p:cNvPr id="58372" name="Imagen 34" descr="line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6" y="546497"/>
            <a:ext cx="8216900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5 Marcador de contenido"/>
          <p:cNvSpPr>
            <a:spLocks noGrp="1"/>
          </p:cNvSpPr>
          <p:nvPr>
            <p:ph idx="1"/>
          </p:nvPr>
        </p:nvSpPr>
        <p:spPr>
          <a:xfrm>
            <a:off x="457201" y="844154"/>
            <a:ext cx="8403167" cy="3750469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s-ES" altLang="es-ES" sz="1700" dirty="0">
                <a:solidFill>
                  <a:srgbClr val="003E81"/>
                </a:solidFill>
              </a:rPr>
              <a:t>Multisectorial: </a:t>
            </a:r>
          </a:p>
          <a:p>
            <a:pPr lvl="1" eaLnBrk="1" hangingPunct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Equipos de Salud Mental </a:t>
            </a:r>
          </a:p>
          <a:p>
            <a:pPr lvl="1" eaLnBrk="1" hangingPunct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Equipos de Atención Primaria</a:t>
            </a:r>
          </a:p>
          <a:p>
            <a:pPr lvl="1" eaLnBrk="1" hangingPunct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Fundación </a:t>
            </a:r>
            <a:r>
              <a:rPr lang="es-ES" altLang="es-ES" sz="1300" i="1" dirty="0" err="1">
                <a:solidFill>
                  <a:srgbClr val="003E81"/>
                </a:solidFill>
              </a:rPr>
              <a:t>Sociosanitaria</a:t>
            </a:r>
            <a:r>
              <a:rPr lang="es-ES" altLang="es-ES" sz="1300" i="1" dirty="0">
                <a:solidFill>
                  <a:srgbClr val="003E81"/>
                </a:solidFill>
              </a:rPr>
              <a:t> de </a:t>
            </a:r>
            <a:r>
              <a:rPr lang="es-ES" altLang="es-ES" sz="1300" i="1" dirty="0" err="1">
                <a:solidFill>
                  <a:srgbClr val="003E81"/>
                </a:solidFill>
              </a:rPr>
              <a:t>Castilla-La</a:t>
            </a:r>
            <a:r>
              <a:rPr lang="es-ES" altLang="es-ES" sz="1300" i="1" dirty="0">
                <a:solidFill>
                  <a:srgbClr val="003E81"/>
                </a:solidFill>
              </a:rPr>
              <a:t> Mancha</a:t>
            </a:r>
          </a:p>
          <a:p>
            <a:pPr lvl="1" eaLnBrk="1" hangingPunct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Instituto de Medicina Legal y Ciencias Forenses</a:t>
            </a:r>
          </a:p>
          <a:p>
            <a:pPr lvl="1" eaLnBrk="1" hangingPunct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Gerencias de Urgencias, Emergencias y Transporte Sanitario</a:t>
            </a:r>
          </a:p>
          <a:p>
            <a:pPr lvl="1" eaLnBrk="1" hangingPunct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Cruz Roja</a:t>
            </a:r>
          </a:p>
          <a:p>
            <a:pPr lvl="1" eaLnBrk="1" hangingPunct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Teléfono de la Esperanza</a:t>
            </a:r>
          </a:p>
          <a:p>
            <a:pPr lvl="1" eaLnBrk="1" hangingPunct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Federación de Asociaciones de Salud Mental en Castilla La-Mancha</a:t>
            </a:r>
          </a:p>
          <a:p>
            <a:pPr lvl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Profesionales del ámbito de Educación,  Universidad de Castilla La Mancha.</a:t>
            </a:r>
          </a:p>
          <a:p>
            <a:pPr lvl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Servicios Sociales de Atención Primaria.</a:t>
            </a:r>
          </a:p>
          <a:p>
            <a:pPr lvl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Servicio de Infancia y atención a </a:t>
            </a:r>
            <a:r>
              <a:rPr lang="es-ES" altLang="es-ES" sz="1300" i="1" dirty="0" err="1">
                <a:solidFill>
                  <a:srgbClr val="003E81"/>
                </a:solidFill>
              </a:rPr>
              <a:t>lasFamilias</a:t>
            </a:r>
            <a:r>
              <a:rPr lang="es-ES" altLang="es-ES" sz="1300" i="1" dirty="0">
                <a:solidFill>
                  <a:srgbClr val="003E81"/>
                </a:solidFill>
              </a:rPr>
              <a:t>.</a:t>
            </a:r>
          </a:p>
          <a:p>
            <a:pPr lvl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Fuerzas y Cuerpos de Seguridad del Estado.</a:t>
            </a:r>
          </a:p>
          <a:p>
            <a:pPr lvl="1">
              <a:buFont typeface="Wingdings" charset="2"/>
              <a:buChar char="ü"/>
            </a:pPr>
            <a:r>
              <a:rPr lang="es-ES" altLang="es-ES" sz="1300" i="1" dirty="0">
                <a:solidFill>
                  <a:srgbClr val="003E81"/>
                </a:solidFill>
              </a:rPr>
              <a:t> Instituciones Penitenciarias</a:t>
            </a:r>
          </a:p>
        </p:txBody>
      </p:sp>
      <p:pic>
        <p:nvPicPr>
          <p:cNvPr id="583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540919"/>
            <a:ext cx="1765300" cy="80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679" y="557907"/>
            <a:ext cx="2640585" cy="41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54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6" y="1917535"/>
            <a:ext cx="5146173" cy="230425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38656"/>
            <a:ext cx="8229600" cy="11918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378" y="1917535"/>
            <a:ext cx="8891914" cy="46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77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040" y="411510"/>
            <a:ext cx="4495800" cy="4581525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2060"/>
                </a:solidFill>
              </a:rPr>
              <a:t>Comienza antes de la vida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457201" y="1563638"/>
            <a:ext cx="3610743" cy="3030985"/>
          </a:xfrm>
        </p:spPr>
        <p:txBody>
          <a:bodyPr>
            <a:normAutofit/>
          </a:bodyPr>
          <a:lstStyle/>
          <a:p>
            <a:endParaRPr lang="es-ES" sz="1800" dirty="0">
              <a:solidFill>
                <a:srgbClr val="002060"/>
              </a:solidFill>
            </a:endParaRPr>
          </a:p>
        </p:txBody>
      </p:sp>
      <p:sp>
        <p:nvSpPr>
          <p:cNvPr id="3" name="AutoShape 4" descr="La tecnología ayuda a cumplir con los Objetivos de Desarrollo Sostenible -  Diario Responsab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6" name="Picture 2" descr="Protección De La Infancia descarga gratuita de png - El IVP Bible  Background Commentary La Santa Biblia King James Religiosas texto de la  Biblia de Referencia Scofield - protección de la infanci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55726"/>
            <a:ext cx="2227585" cy="24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837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5856" y="90526"/>
            <a:ext cx="548640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772" y="777623"/>
            <a:ext cx="2710168" cy="23126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788867"/>
            <a:ext cx="3501355" cy="416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5E0745-3F4C-7D43-A4F9-FAA263EDC4D1}"/>
              </a:ext>
            </a:extLst>
          </p:cNvPr>
          <p:cNvSpPr txBox="1"/>
          <p:nvPr/>
        </p:nvSpPr>
        <p:spPr>
          <a:xfrm>
            <a:off x="571500" y="405262"/>
            <a:ext cx="8126967" cy="527061"/>
          </a:xfrm>
          <a:prstGeom prst="rect">
            <a:avLst/>
          </a:prstGeom>
          <a:noFill/>
        </p:spPr>
        <p:txBody>
          <a:bodyPr wrap="square" lIns="34284" tIns="17142" rIns="34284" bIns="17142" rtlCol="0">
            <a:spAutoFit/>
          </a:bodyPr>
          <a:lstStyle/>
          <a:p>
            <a:pPr algn="ctr"/>
            <a:r>
              <a:rPr lang="en-US" sz="1600" b="1" spc="113" dirty="0">
                <a:solidFill>
                  <a:srgbClr val="002060"/>
                </a:solidFill>
                <a:latin typeface="Poppins Light" pitchFamily="2" charset="77"/>
                <a:cs typeface="Poppins Light" pitchFamily="2" charset="77"/>
              </a:rPr>
              <a:t>PREVENCION DE SUICIDIO EN CASTILLA-LA MANCHA</a:t>
            </a:r>
          </a:p>
          <a:p>
            <a:pPr algn="ctr"/>
            <a:r>
              <a:rPr lang="en-US" sz="1600" b="1" spc="113" dirty="0">
                <a:solidFill>
                  <a:srgbClr val="002060"/>
                </a:solidFill>
                <a:latin typeface="Poppins Light" pitchFamily="2" charset="77"/>
                <a:cs typeface="Poppins Light" pitchFamily="2" charset="77"/>
              </a:rPr>
              <a:t>MAPA ESTRATÉGICO</a:t>
            </a:r>
          </a:p>
        </p:txBody>
      </p:sp>
      <p:sp>
        <p:nvSpPr>
          <p:cNvPr id="28" name="Chevron 27">
            <a:extLst>
              <a:ext uri="{FF2B5EF4-FFF2-40B4-BE49-F238E27FC236}">
                <a16:creationId xmlns:a16="http://schemas.microsoft.com/office/drawing/2014/main" id="{CD43A59B-B73B-2A4C-AB87-57EAA04ECA0B}"/>
              </a:ext>
            </a:extLst>
          </p:cNvPr>
          <p:cNvSpPr/>
          <p:nvPr/>
        </p:nvSpPr>
        <p:spPr>
          <a:xfrm>
            <a:off x="571500" y="4334342"/>
            <a:ext cx="1694285" cy="519546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094B59E0-F51D-4348-BFB0-0B0DF7442CD6}"/>
              </a:ext>
            </a:extLst>
          </p:cNvPr>
          <p:cNvSpPr/>
          <p:nvPr/>
        </p:nvSpPr>
        <p:spPr>
          <a:xfrm>
            <a:off x="2148178" y="4334342"/>
            <a:ext cx="1694285" cy="519546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31F2275D-238C-7549-835B-1BC0F94B84A0}"/>
              </a:ext>
            </a:extLst>
          </p:cNvPr>
          <p:cNvSpPr/>
          <p:nvPr/>
        </p:nvSpPr>
        <p:spPr>
          <a:xfrm>
            <a:off x="3724858" y="4334342"/>
            <a:ext cx="1694285" cy="519546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31" name="Chevron 30">
            <a:extLst>
              <a:ext uri="{FF2B5EF4-FFF2-40B4-BE49-F238E27FC236}">
                <a16:creationId xmlns:a16="http://schemas.microsoft.com/office/drawing/2014/main" id="{7F966E89-B922-DD4B-A90A-FBBA2D75A8F6}"/>
              </a:ext>
            </a:extLst>
          </p:cNvPr>
          <p:cNvSpPr/>
          <p:nvPr/>
        </p:nvSpPr>
        <p:spPr>
          <a:xfrm>
            <a:off x="5301537" y="4334342"/>
            <a:ext cx="1694285" cy="519546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68987C64-BCCA-9249-BB95-A61CAD1F502C}"/>
              </a:ext>
            </a:extLst>
          </p:cNvPr>
          <p:cNvSpPr/>
          <p:nvPr/>
        </p:nvSpPr>
        <p:spPr>
          <a:xfrm>
            <a:off x="6878215" y="4312922"/>
            <a:ext cx="1694285" cy="519546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D8D43E-AE71-FA40-9E57-88CBAA6A0066}"/>
              </a:ext>
            </a:extLst>
          </p:cNvPr>
          <p:cNvSpPr txBox="1"/>
          <p:nvPr/>
        </p:nvSpPr>
        <p:spPr>
          <a:xfrm>
            <a:off x="1031793" y="4422824"/>
            <a:ext cx="840283" cy="250062"/>
          </a:xfrm>
          <a:prstGeom prst="rect">
            <a:avLst/>
          </a:prstGeom>
          <a:noFill/>
        </p:spPr>
        <p:txBody>
          <a:bodyPr wrap="none" lIns="34284" tIns="17142" rIns="34284" bIns="17142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EXCELENCIA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F28D04-A193-1642-A114-21F28D6D5BF7}"/>
              </a:ext>
            </a:extLst>
          </p:cNvPr>
          <p:cNvSpPr txBox="1"/>
          <p:nvPr/>
        </p:nvSpPr>
        <p:spPr>
          <a:xfrm>
            <a:off x="2537153" y="4405515"/>
            <a:ext cx="1098367" cy="250062"/>
          </a:xfrm>
          <a:prstGeom prst="rect">
            <a:avLst/>
          </a:prstGeom>
          <a:noFill/>
        </p:spPr>
        <p:txBody>
          <a:bodyPr wrap="none" lIns="34284" tIns="17142" rIns="34284" bIns="17142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ORGANIZACIÓN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6B1E2D-BBAB-DE4A-89F7-B759F0852F2A}"/>
              </a:ext>
            </a:extLst>
          </p:cNvPr>
          <p:cNvSpPr txBox="1"/>
          <p:nvPr/>
        </p:nvSpPr>
        <p:spPr>
          <a:xfrm>
            <a:off x="3946444" y="4361362"/>
            <a:ext cx="1374583" cy="465506"/>
          </a:xfrm>
          <a:prstGeom prst="rect">
            <a:avLst/>
          </a:prstGeom>
          <a:noFill/>
        </p:spPr>
        <p:txBody>
          <a:bodyPr wrap="square" lIns="34284" tIns="17142" rIns="34284" bIns="17142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TRABAJO EN RED Y  SINERGIAS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4C7AFE-1420-DB4F-A56B-43EAEFCDBDC5}"/>
              </a:ext>
            </a:extLst>
          </p:cNvPr>
          <p:cNvSpPr txBox="1"/>
          <p:nvPr/>
        </p:nvSpPr>
        <p:spPr>
          <a:xfrm>
            <a:off x="5450253" y="4447666"/>
            <a:ext cx="1468359" cy="250062"/>
          </a:xfrm>
          <a:prstGeom prst="rect">
            <a:avLst/>
          </a:prstGeom>
          <a:noFill/>
        </p:spPr>
        <p:txBody>
          <a:bodyPr wrap="square" lIns="34284" tIns="17142" rIns="34284" bIns="17142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TRANSVERSALiDAD</a:t>
            </a:r>
            <a:endParaRPr lang="en-US" sz="1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3F543E-0EB3-B543-AEE8-16AC7EC4C894}"/>
              </a:ext>
            </a:extLst>
          </p:cNvPr>
          <p:cNvSpPr txBox="1"/>
          <p:nvPr/>
        </p:nvSpPr>
        <p:spPr>
          <a:xfrm>
            <a:off x="7366488" y="4447665"/>
            <a:ext cx="769750" cy="250062"/>
          </a:xfrm>
          <a:prstGeom prst="rect">
            <a:avLst/>
          </a:prstGeom>
          <a:noFill/>
        </p:spPr>
        <p:txBody>
          <a:bodyPr wrap="none" lIns="34284" tIns="17142" rIns="34284" bIns="17142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CUIDADOS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76343B-2313-8C48-8EEF-6C257FBE249C}"/>
              </a:ext>
            </a:extLst>
          </p:cNvPr>
          <p:cNvSpPr/>
          <p:nvPr/>
        </p:nvSpPr>
        <p:spPr>
          <a:xfrm>
            <a:off x="1392959" y="1081983"/>
            <a:ext cx="5939064" cy="366148"/>
          </a:xfrm>
          <a:custGeom>
            <a:avLst/>
            <a:gdLst>
              <a:gd name="connsiteX0" fmla="*/ 0 w 16313416"/>
              <a:gd name="connsiteY0" fmla="*/ 0 h 1261872"/>
              <a:gd name="connsiteX1" fmla="*/ 15725776 w 16313416"/>
              <a:gd name="connsiteY1" fmla="*/ 0 h 1261872"/>
              <a:gd name="connsiteX2" fmla="*/ 16313416 w 16313416"/>
              <a:gd name="connsiteY2" fmla="*/ 1261872 h 1261872"/>
              <a:gd name="connsiteX3" fmla="*/ 0 w 16313416"/>
              <a:gd name="connsiteY3" fmla="*/ 1261872 h 126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3416" h="1261872">
                <a:moveTo>
                  <a:pt x="0" y="0"/>
                </a:moveTo>
                <a:lnTo>
                  <a:pt x="15725776" y="0"/>
                </a:lnTo>
                <a:lnTo>
                  <a:pt x="16313416" y="1261872"/>
                </a:lnTo>
                <a:lnTo>
                  <a:pt x="0" y="126187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latin typeface="Lato Light" panose="020F0502020204030203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CA549B7-1F95-2343-AFA6-979CADB31B0F}"/>
              </a:ext>
            </a:extLst>
          </p:cNvPr>
          <p:cNvSpPr/>
          <p:nvPr/>
        </p:nvSpPr>
        <p:spPr>
          <a:xfrm>
            <a:off x="1392959" y="2215245"/>
            <a:ext cx="6603610" cy="366148"/>
          </a:xfrm>
          <a:custGeom>
            <a:avLst/>
            <a:gdLst>
              <a:gd name="connsiteX0" fmla="*/ 0 w 18138791"/>
              <a:gd name="connsiteY0" fmla="*/ 0 h 1261872"/>
              <a:gd name="connsiteX1" fmla="*/ 17561841 w 18138791"/>
              <a:gd name="connsiteY1" fmla="*/ 0 h 1261872"/>
              <a:gd name="connsiteX2" fmla="*/ 18138791 w 18138791"/>
              <a:gd name="connsiteY2" fmla="*/ 1238915 h 1261872"/>
              <a:gd name="connsiteX3" fmla="*/ 18128101 w 18138791"/>
              <a:gd name="connsiteY3" fmla="*/ 1261872 h 1261872"/>
              <a:gd name="connsiteX4" fmla="*/ 0 w 18138791"/>
              <a:gd name="connsiteY4" fmla="*/ 1261872 h 126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8791" h="1261872">
                <a:moveTo>
                  <a:pt x="0" y="0"/>
                </a:moveTo>
                <a:lnTo>
                  <a:pt x="17561841" y="0"/>
                </a:lnTo>
                <a:lnTo>
                  <a:pt x="18138791" y="1238915"/>
                </a:lnTo>
                <a:lnTo>
                  <a:pt x="18128101" y="1261872"/>
                </a:lnTo>
                <a:lnTo>
                  <a:pt x="0" y="126187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latin typeface="Lato Light" panose="020F0502020204030203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03FADD3-5F5D-004D-9D0B-D33E60F8966C}"/>
              </a:ext>
            </a:extLst>
          </p:cNvPr>
          <p:cNvSpPr/>
          <p:nvPr/>
        </p:nvSpPr>
        <p:spPr>
          <a:xfrm>
            <a:off x="1392959" y="1839749"/>
            <a:ext cx="6386009" cy="366148"/>
          </a:xfrm>
          <a:custGeom>
            <a:avLst/>
            <a:gdLst>
              <a:gd name="connsiteX0" fmla="*/ 0 w 17541084"/>
              <a:gd name="connsiteY0" fmla="*/ 0 h 1261872"/>
              <a:gd name="connsiteX1" fmla="*/ 16953444 w 17541084"/>
              <a:gd name="connsiteY1" fmla="*/ 0 h 1261872"/>
              <a:gd name="connsiteX2" fmla="*/ 17541084 w 17541084"/>
              <a:gd name="connsiteY2" fmla="*/ 1261872 h 1261872"/>
              <a:gd name="connsiteX3" fmla="*/ 0 w 17541084"/>
              <a:gd name="connsiteY3" fmla="*/ 1261872 h 126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41084" h="1261872">
                <a:moveTo>
                  <a:pt x="0" y="0"/>
                </a:moveTo>
                <a:lnTo>
                  <a:pt x="16953444" y="0"/>
                </a:lnTo>
                <a:lnTo>
                  <a:pt x="17541084" y="1261872"/>
                </a:lnTo>
                <a:lnTo>
                  <a:pt x="0" y="126187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latin typeface="Lato Light" panose="020F0502020204030203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B138153-7681-8B4A-8390-7A92EA6B8DB4}"/>
              </a:ext>
            </a:extLst>
          </p:cNvPr>
          <p:cNvSpPr/>
          <p:nvPr/>
        </p:nvSpPr>
        <p:spPr>
          <a:xfrm>
            <a:off x="1392961" y="1460867"/>
            <a:ext cx="6162536" cy="366148"/>
          </a:xfrm>
          <a:custGeom>
            <a:avLst/>
            <a:gdLst>
              <a:gd name="connsiteX0" fmla="*/ 0 w 16927249"/>
              <a:gd name="connsiteY0" fmla="*/ 0 h 1261872"/>
              <a:gd name="connsiteX1" fmla="*/ 16339609 w 16927249"/>
              <a:gd name="connsiteY1" fmla="*/ 0 h 1261872"/>
              <a:gd name="connsiteX2" fmla="*/ 16927249 w 16927249"/>
              <a:gd name="connsiteY2" fmla="*/ 1261872 h 1261872"/>
              <a:gd name="connsiteX3" fmla="*/ 0 w 16927249"/>
              <a:gd name="connsiteY3" fmla="*/ 1261872 h 126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27249" h="1261872">
                <a:moveTo>
                  <a:pt x="0" y="0"/>
                </a:moveTo>
                <a:lnTo>
                  <a:pt x="16339609" y="0"/>
                </a:lnTo>
                <a:lnTo>
                  <a:pt x="16927249" y="1261872"/>
                </a:lnTo>
                <a:lnTo>
                  <a:pt x="0" y="126187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latin typeface="Lato Light" panose="020F0502020204030203" pitchFamily="34" charset="0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FA1AF060-D4C2-7041-B9AF-3972EBE52FCA}"/>
              </a:ext>
            </a:extLst>
          </p:cNvPr>
          <p:cNvSpPr/>
          <p:nvPr/>
        </p:nvSpPr>
        <p:spPr>
          <a:xfrm>
            <a:off x="6995822" y="1081983"/>
            <a:ext cx="1702646" cy="3118894"/>
          </a:xfrm>
          <a:prstGeom prst="chevron">
            <a:avLst>
              <a:gd name="adj" fmla="val 5654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856089-B6E7-C047-9D4F-35E2E7B892F6}"/>
              </a:ext>
            </a:extLst>
          </p:cNvPr>
          <p:cNvSpPr/>
          <p:nvPr/>
        </p:nvSpPr>
        <p:spPr>
          <a:xfrm>
            <a:off x="1392960" y="2597515"/>
            <a:ext cx="2578062" cy="1603362"/>
          </a:xfrm>
          <a:prstGeom prst="rect">
            <a:avLst/>
          </a:prstGeom>
          <a:solidFill>
            <a:schemeClr val="accent3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latin typeface="Lato Light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BBED4-BE97-CB4E-90CF-63EEB6574143}"/>
              </a:ext>
            </a:extLst>
          </p:cNvPr>
          <p:cNvSpPr/>
          <p:nvPr/>
        </p:nvSpPr>
        <p:spPr>
          <a:xfrm>
            <a:off x="3971021" y="2597513"/>
            <a:ext cx="2393757" cy="1603364"/>
          </a:xfrm>
          <a:prstGeom prst="rect">
            <a:avLst/>
          </a:prstGeom>
          <a:solidFill>
            <a:srgbClr val="184D6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latin typeface="Lato Light" panose="020F0502020204030203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F19B7B2-A53F-8449-8DB8-727E892AE3F4}"/>
              </a:ext>
            </a:extLst>
          </p:cNvPr>
          <p:cNvSpPr/>
          <p:nvPr/>
        </p:nvSpPr>
        <p:spPr>
          <a:xfrm rot="10800000" flipH="1">
            <a:off x="6364778" y="2597513"/>
            <a:ext cx="1631792" cy="1603364"/>
          </a:xfrm>
          <a:custGeom>
            <a:avLst/>
            <a:gdLst>
              <a:gd name="connsiteX0" fmla="*/ 1576518 w 3973066"/>
              <a:gd name="connsiteY0" fmla="*/ 5140154 h 5140154"/>
              <a:gd name="connsiteX1" fmla="*/ 3973066 w 3973066"/>
              <a:gd name="connsiteY1" fmla="*/ 5140154 h 5140154"/>
              <a:gd name="connsiteX2" fmla="*/ 1576518 w 3973066"/>
              <a:gd name="connsiteY2" fmla="*/ 1 h 5140154"/>
              <a:gd name="connsiteX3" fmla="*/ 1576518 w 3973066"/>
              <a:gd name="connsiteY3" fmla="*/ 0 h 5140154"/>
              <a:gd name="connsiteX4" fmla="*/ 0 w 3973066"/>
              <a:gd name="connsiteY4" fmla="*/ 0 h 5140154"/>
              <a:gd name="connsiteX5" fmla="*/ 0 w 3973066"/>
              <a:gd name="connsiteY5" fmla="*/ 5140152 h 5140154"/>
              <a:gd name="connsiteX6" fmla="*/ 1576518 w 3973066"/>
              <a:gd name="connsiteY6" fmla="*/ 5140152 h 514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3066" h="5140154">
                <a:moveTo>
                  <a:pt x="1576518" y="5140154"/>
                </a:moveTo>
                <a:lnTo>
                  <a:pt x="3973066" y="5140154"/>
                </a:lnTo>
                <a:lnTo>
                  <a:pt x="1576518" y="1"/>
                </a:lnTo>
                <a:lnTo>
                  <a:pt x="1576518" y="0"/>
                </a:lnTo>
                <a:lnTo>
                  <a:pt x="0" y="0"/>
                </a:lnTo>
                <a:lnTo>
                  <a:pt x="0" y="5140152"/>
                </a:lnTo>
                <a:lnTo>
                  <a:pt x="1576518" y="5140152"/>
                </a:lnTo>
                <a:close/>
              </a:path>
            </a:pathLst>
          </a:custGeom>
          <a:solidFill>
            <a:srgbClr val="1543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/>
            <a:endParaRPr lang="en-US" sz="527" dirty="0">
              <a:latin typeface="Lato Light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7CDF4D-FC08-CC4F-8E36-2ADE90ADBA51}"/>
              </a:ext>
            </a:extLst>
          </p:cNvPr>
          <p:cNvSpPr txBox="1"/>
          <p:nvPr/>
        </p:nvSpPr>
        <p:spPr>
          <a:xfrm>
            <a:off x="3967781" y="1158269"/>
            <a:ext cx="1271491" cy="213579"/>
          </a:xfrm>
          <a:prstGeom prst="rect">
            <a:avLst/>
          </a:prstGeom>
          <a:noFill/>
        </p:spPr>
        <p:txBody>
          <a:bodyPr wrap="none" lIns="34284" tIns="17142" rIns="34284" bIns="17142" rtlCol="0" anchor="ctr">
            <a:spAutoFit/>
          </a:bodyPr>
          <a:lstStyle/>
          <a:p>
            <a:pPr algn="ctr"/>
            <a:r>
              <a:rPr lang="en-US" sz="1163" b="1" dirty="0">
                <a:solidFill>
                  <a:srgbClr val="1C2835"/>
                </a:solidFill>
                <a:latin typeface="Poppins" pitchFamily="2" charset="77"/>
                <a:cs typeface="Poppins" pitchFamily="2" charset="77"/>
              </a:rPr>
              <a:t>PREVENCIÓN PRIMARIA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07951-7057-2745-B399-A1374253FD31}"/>
              </a:ext>
            </a:extLst>
          </p:cNvPr>
          <p:cNvSpPr txBox="1"/>
          <p:nvPr/>
        </p:nvSpPr>
        <p:spPr>
          <a:xfrm>
            <a:off x="3885229" y="1535860"/>
            <a:ext cx="1436600" cy="213579"/>
          </a:xfrm>
          <a:prstGeom prst="rect">
            <a:avLst/>
          </a:prstGeom>
          <a:noFill/>
        </p:spPr>
        <p:txBody>
          <a:bodyPr wrap="none" lIns="34284" tIns="17142" rIns="34284" bIns="17142" rtlCol="0" anchor="ctr">
            <a:spAutoFit/>
          </a:bodyPr>
          <a:lstStyle/>
          <a:p>
            <a:pPr algn="ctr"/>
            <a:r>
              <a:rPr lang="en-US" sz="1163" b="1" dirty="0">
                <a:solidFill>
                  <a:srgbClr val="1C2835"/>
                </a:solidFill>
                <a:latin typeface="Poppins" pitchFamily="2" charset="77"/>
                <a:cs typeface="Poppins" pitchFamily="2" charset="77"/>
              </a:rPr>
              <a:t>PREVENCIÓN SECUNDARIA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52C3F-0519-E049-B8D2-86CDAD9354C7}"/>
              </a:ext>
            </a:extLst>
          </p:cNvPr>
          <p:cNvSpPr txBox="1"/>
          <p:nvPr/>
        </p:nvSpPr>
        <p:spPr>
          <a:xfrm>
            <a:off x="3945340" y="1913939"/>
            <a:ext cx="1316375" cy="213579"/>
          </a:xfrm>
          <a:prstGeom prst="rect">
            <a:avLst/>
          </a:prstGeom>
          <a:noFill/>
        </p:spPr>
        <p:txBody>
          <a:bodyPr wrap="none" lIns="34284" tIns="17142" rIns="34284" bIns="17142" rtlCol="0" anchor="ctr">
            <a:spAutoFit/>
          </a:bodyPr>
          <a:lstStyle/>
          <a:p>
            <a:pPr algn="ctr"/>
            <a:r>
              <a:rPr lang="en-US" sz="1163" b="1" dirty="0">
                <a:solidFill>
                  <a:srgbClr val="1C2835"/>
                </a:solidFill>
                <a:latin typeface="Poppins" pitchFamily="2" charset="77"/>
                <a:cs typeface="Poppins" pitchFamily="2" charset="77"/>
              </a:rPr>
              <a:t>PREVENCIÓN TERCIARIA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DE0BD4-8C96-0F45-BE98-251601D12B8D}"/>
              </a:ext>
            </a:extLst>
          </p:cNvPr>
          <p:cNvSpPr txBox="1"/>
          <p:nvPr/>
        </p:nvSpPr>
        <p:spPr>
          <a:xfrm>
            <a:off x="3849160" y="2292093"/>
            <a:ext cx="1508735" cy="213579"/>
          </a:xfrm>
          <a:prstGeom prst="rect">
            <a:avLst/>
          </a:prstGeom>
          <a:noFill/>
        </p:spPr>
        <p:txBody>
          <a:bodyPr wrap="none" lIns="34284" tIns="17142" rIns="34284" bIns="17142" rtlCol="0" anchor="ctr">
            <a:spAutoFit/>
          </a:bodyPr>
          <a:lstStyle/>
          <a:p>
            <a:pPr algn="ctr"/>
            <a:r>
              <a:rPr lang="en-US" sz="1163" b="1" dirty="0">
                <a:solidFill>
                  <a:srgbClr val="1C2835"/>
                </a:solidFill>
                <a:latin typeface="Poppins" pitchFamily="2" charset="77"/>
                <a:cs typeface="Poppins" pitchFamily="2" charset="77"/>
              </a:rPr>
              <a:t>PREVENCIÓN CUATERNARIA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41E48E-6BF2-7B43-A5B9-2F029485E16D}"/>
              </a:ext>
            </a:extLst>
          </p:cNvPr>
          <p:cNvSpPr txBox="1"/>
          <p:nvPr/>
        </p:nvSpPr>
        <p:spPr>
          <a:xfrm rot="18000000">
            <a:off x="7426806" y="3220089"/>
            <a:ext cx="1016613" cy="173118"/>
          </a:xfrm>
          <a:prstGeom prst="rect">
            <a:avLst/>
          </a:prstGeom>
          <a:noFill/>
        </p:spPr>
        <p:txBody>
          <a:bodyPr wrap="none" lIns="34284" tIns="17142" rIns="34284" bIns="17142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SANITARIA Y SOCIAL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6C3461-633D-AE49-A1BD-67FCBD0F405D}"/>
              </a:ext>
            </a:extLst>
          </p:cNvPr>
          <p:cNvSpPr txBox="1"/>
          <p:nvPr/>
        </p:nvSpPr>
        <p:spPr>
          <a:xfrm rot="3600000">
            <a:off x="7265444" y="1747814"/>
            <a:ext cx="1338816" cy="173118"/>
          </a:xfrm>
          <a:prstGeom prst="rect">
            <a:avLst/>
          </a:prstGeom>
          <a:noFill/>
        </p:spPr>
        <p:txBody>
          <a:bodyPr wrap="none" lIns="34284" tIns="17142" rIns="34284" bIns="17142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RESPUESTA COORDINADA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495208-2E9A-D347-9B6A-9E8368276A7F}"/>
              </a:ext>
            </a:extLst>
          </p:cNvPr>
          <p:cNvSpPr txBox="1"/>
          <p:nvPr/>
        </p:nvSpPr>
        <p:spPr>
          <a:xfrm>
            <a:off x="1451935" y="2705844"/>
            <a:ext cx="2496677" cy="1201605"/>
          </a:xfrm>
          <a:prstGeom prst="rect">
            <a:avLst/>
          </a:prstGeom>
          <a:noFill/>
        </p:spPr>
        <p:txBody>
          <a:bodyPr wrap="square" lIns="34284" tIns="17142" rIns="34284" bIns="17142" rtlCol="0" anchor="ctr">
            <a:spAutoFit/>
          </a:bodyPr>
          <a:lstStyle/>
          <a:p>
            <a:pPr>
              <a:lnSpc>
                <a:spcPts val="1312"/>
              </a:lnSpc>
            </a:pPr>
            <a:endParaRPr lang="en-US" sz="9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1312"/>
              </a:lnSpc>
            </a:pPr>
            <a:r>
              <a:rPr lang="en-US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PREVENCIÓN UNIVERSAL</a:t>
            </a:r>
          </a:p>
          <a:p>
            <a:pPr marL="128590" indent="-128590">
              <a:lnSpc>
                <a:spcPts val="1312"/>
              </a:lnSpc>
              <a:buFont typeface="Arial" pitchFamily="34" charset="0"/>
              <a:buChar char="•"/>
            </a:pPr>
            <a:r>
              <a:rPr lang="en-US" sz="9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Accesibilidad</a:t>
            </a:r>
            <a:endParaRPr lang="en-US" sz="9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8590" indent="-128590">
              <a:lnSpc>
                <a:spcPts val="1312"/>
              </a:lnSpc>
              <a:buFont typeface="Arial" pitchFamily="34" charset="0"/>
              <a:buChar char="•"/>
            </a:pPr>
            <a:r>
              <a:rPr lang="en-US" sz="9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Enfoque</a:t>
            </a:r>
            <a:r>
              <a:rPr lang="en-US" sz="9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en la COMUNIDAD: Educación sanitaria,  </a:t>
            </a:r>
            <a:r>
              <a:rPr lang="en-US" sz="9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reforzar</a:t>
            </a:r>
            <a:r>
              <a:rPr lang="en-US" sz="9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el </a:t>
            </a:r>
            <a:r>
              <a:rPr lang="en-US" sz="9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sentimiento</a:t>
            </a:r>
            <a:r>
              <a:rPr lang="en-US" sz="9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comunitario, </a:t>
            </a:r>
            <a:r>
              <a:rPr lang="en-US" sz="9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cooperación</a:t>
            </a:r>
            <a:r>
              <a:rPr lang="en-US" sz="9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</a:p>
          <a:p>
            <a:pPr marL="128590" indent="-128590">
              <a:lnSpc>
                <a:spcPts val="1312"/>
              </a:lnSpc>
              <a:buFont typeface="Arial" pitchFamily="34" charset="0"/>
              <a:buChar char="•"/>
            </a:pPr>
            <a:r>
              <a:rPr lang="en-US" sz="9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Programas</a:t>
            </a:r>
            <a:r>
              <a:rPr lang="en-US" sz="9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Coordinación y  </a:t>
            </a:r>
            <a:r>
              <a:rPr lang="en-US" sz="9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apoyo</a:t>
            </a:r>
            <a:r>
              <a:rPr lang="en-US" sz="9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los </a:t>
            </a:r>
            <a:r>
              <a:rPr lang="en-US" sz="9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equipos</a:t>
            </a:r>
            <a:r>
              <a:rPr lang="en-US" sz="9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Atención Primaria.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0853F6-43F7-F54B-9DE9-0444F752188F}"/>
              </a:ext>
            </a:extLst>
          </p:cNvPr>
          <p:cNvSpPr txBox="1"/>
          <p:nvPr/>
        </p:nvSpPr>
        <p:spPr>
          <a:xfrm>
            <a:off x="4068145" y="2824546"/>
            <a:ext cx="2296633" cy="1034893"/>
          </a:xfrm>
          <a:prstGeom prst="rect">
            <a:avLst/>
          </a:prstGeom>
          <a:noFill/>
        </p:spPr>
        <p:txBody>
          <a:bodyPr wrap="square" lIns="34284" tIns="17142" rIns="34284" bIns="17142" rtlCol="0" anchor="ctr">
            <a:spAutoFit/>
          </a:bodyPr>
          <a:lstStyle/>
          <a:p>
            <a:pPr algn="ctr">
              <a:lnSpc>
                <a:spcPts val="1312"/>
              </a:lnSpc>
            </a:pPr>
            <a:endParaRPr lang="en-US" sz="16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lnSpc>
                <a:spcPts val="1312"/>
              </a:lnSpc>
            </a:pPr>
            <a:r>
              <a:rPr lang="en-US" sz="1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PREVENCIÓN SELECTIVA</a:t>
            </a:r>
          </a:p>
          <a:p>
            <a:pPr algn="ctr">
              <a:lnSpc>
                <a:spcPts val="1312"/>
              </a:lnSpc>
            </a:pPr>
            <a:endParaRPr lang="en-US" sz="9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1312"/>
              </a:lnSpc>
            </a:pPr>
            <a:r>
              <a:rPr lang="en-US" sz="9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Atención a </a:t>
            </a:r>
            <a:r>
              <a:rPr lang="en-US" sz="9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grupos</a:t>
            </a:r>
            <a:r>
              <a:rPr lang="en-US" sz="9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9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Riesgo</a:t>
            </a:r>
            <a:r>
              <a:rPr lang="en-US" sz="9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128590" indent="-128590">
              <a:lnSpc>
                <a:spcPts val="1312"/>
              </a:lnSpc>
              <a:buFont typeface="Arial" pitchFamily="34" charset="0"/>
              <a:buChar char="•"/>
            </a:pPr>
            <a:r>
              <a:rPr lang="en-US" sz="9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Grupos</a:t>
            </a:r>
            <a:r>
              <a:rPr lang="en-US" sz="9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9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vulnerables</a:t>
            </a:r>
            <a:r>
              <a:rPr lang="en-US" sz="9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US" sz="9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PROGRAMAS PARA LA ESTRATIFICACIÓN DEL RIESGO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DF9CFB-4242-B541-980E-C748B321F3D9}"/>
              </a:ext>
            </a:extLst>
          </p:cNvPr>
          <p:cNvSpPr txBox="1"/>
          <p:nvPr/>
        </p:nvSpPr>
        <p:spPr>
          <a:xfrm>
            <a:off x="6364777" y="2490780"/>
            <a:ext cx="1240617" cy="1368317"/>
          </a:xfrm>
          <a:prstGeom prst="rect">
            <a:avLst/>
          </a:prstGeom>
          <a:noFill/>
        </p:spPr>
        <p:txBody>
          <a:bodyPr wrap="square" lIns="34284" tIns="17142" rIns="34284" bIns="17142" rtlCol="0" anchor="ctr">
            <a:spAutoFit/>
          </a:bodyPr>
          <a:lstStyle/>
          <a:p>
            <a:pPr algn="ctr">
              <a:lnSpc>
                <a:spcPts val="1312"/>
              </a:lnSpc>
            </a:pPr>
            <a:endParaRPr lang="en-US" sz="9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lnSpc>
                <a:spcPts val="1312"/>
              </a:lnSpc>
            </a:pPr>
            <a:r>
              <a:rPr lang="en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PREVENCIÓN INDICADA</a:t>
            </a:r>
          </a:p>
          <a:p>
            <a:pPr algn="ctr">
              <a:lnSpc>
                <a:spcPts val="1312"/>
              </a:lnSpc>
            </a:pPr>
            <a:endParaRPr lang="en-US" sz="9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8590" indent="-128590">
              <a:lnSpc>
                <a:spcPts val="1312"/>
              </a:lnSpc>
              <a:buFont typeface="Arial" pitchFamily="34" charset="0"/>
              <a:buChar char="•"/>
            </a:pPr>
            <a:r>
              <a:rPr lang="en-US" sz="9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Prevención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9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complicaciones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en personas con </a:t>
            </a:r>
            <a:r>
              <a:rPr lang="en-US" sz="9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comorbilidad</a:t>
            </a:r>
            <a:endParaRPr lang="en-US" sz="9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73393" y="2715318"/>
            <a:ext cx="366767" cy="1367041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s-ES" sz="1050" dirty="0"/>
              <a:t>ÁMBITOS</a:t>
            </a:r>
          </a:p>
        </p:txBody>
      </p:sp>
      <p:sp>
        <p:nvSpPr>
          <p:cNvPr id="45" name="44 CuadroTexto"/>
          <p:cNvSpPr txBox="1"/>
          <p:nvPr/>
        </p:nvSpPr>
        <p:spPr>
          <a:xfrm>
            <a:off x="786012" y="1082748"/>
            <a:ext cx="366767" cy="151476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sz="1050" dirty="0"/>
              <a:t>NIVELES</a:t>
            </a:r>
          </a:p>
        </p:txBody>
      </p:sp>
    </p:spTree>
    <p:extLst>
      <p:ext uri="{BB962C8B-B14F-4D97-AF65-F5344CB8AC3E}">
        <p14:creationId xmlns:p14="http://schemas.microsoft.com/office/powerpoint/2010/main" val="3585603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50" y="508000"/>
            <a:ext cx="806469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b="1" spc="-35" dirty="0">
                <a:solidFill>
                  <a:srgbClr val="2E414D"/>
                </a:solidFill>
                <a:latin typeface="Open Sans"/>
              </a:rPr>
              <a:t>2018-2022 ACCIONES </a:t>
            </a:r>
          </a:p>
          <a:p>
            <a:pPr>
              <a:lnSpc>
                <a:spcPts val="4200"/>
              </a:lnSpc>
            </a:pPr>
            <a:r>
              <a:rPr lang="en-US" sz="3500" b="1" spc="-35" dirty="0">
                <a:solidFill>
                  <a:srgbClr val="2E414D"/>
                </a:solidFill>
                <a:latin typeface="Open Sans"/>
              </a:rPr>
              <a:t>1. INFORMACIÓN y CONOCIMIENTO</a:t>
            </a:r>
          </a:p>
        </p:txBody>
      </p:sp>
      <p:sp>
        <p:nvSpPr>
          <p:cNvPr id="3" name="AutoShape 3"/>
          <p:cNvSpPr/>
          <p:nvPr/>
        </p:nvSpPr>
        <p:spPr>
          <a:xfrm>
            <a:off x="514350" y="2121120"/>
            <a:ext cx="3865442" cy="1053381"/>
          </a:xfrm>
          <a:prstGeom prst="rect">
            <a:avLst/>
          </a:prstGeom>
          <a:solidFill>
            <a:srgbClr val="2E414D">
              <a:alpha val="6666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514350" y="1569684"/>
            <a:ext cx="8742796" cy="102629"/>
          </a:xfrm>
          <a:prstGeom prst="rect">
            <a:avLst/>
          </a:prstGeom>
          <a:solidFill>
            <a:srgbClr val="2E414D"/>
          </a:solidFill>
        </p:spPr>
      </p:sp>
      <p:sp>
        <p:nvSpPr>
          <p:cNvPr id="5" name="AutoShape 5"/>
          <p:cNvSpPr/>
          <p:nvPr/>
        </p:nvSpPr>
        <p:spPr>
          <a:xfrm>
            <a:off x="4764209" y="2121120"/>
            <a:ext cx="3865442" cy="1053381"/>
          </a:xfrm>
          <a:prstGeom prst="rect">
            <a:avLst/>
          </a:prstGeom>
          <a:solidFill>
            <a:srgbClr val="2E414D">
              <a:alpha val="6666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514350" y="3575770"/>
            <a:ext cx="3865442" cy="1053381"/>
          </a:xfrm>
          <a:prstGeom prst="rect">
            <a:avLst/>
          </a:prstGeom>
          <a:solidFill>
            <a:srgbClr val="2E414D">
              <a:alpha val="6666"/>
            </a:srgbClr>
          </a:solidFill>
        </p:spPr>
      </p:sp>
      <p:sp>
        <p:nvSpPr>
          <p:cNvPr id="7" name="AutoShape 7"/>
          <p:cNvSpPr/>
          <p:nvPr/>
        </p:nvSpPr>
        <p:spPr>
          <a:xfrm>
            <a:off x="4713599" y="3575770"/>
            <a:ext cx="3865442" cy="1053381"/>
          </a:xfrm>
          <a:prstGeom prst="rect">
            <a:avLst/>
          </a:prstGeom>
          <a:solidFill>
            <a:srgbClr val="2E414D">
              <a:alpha val="6666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1552800" y="2246299"/>
            <a:ext cx="2474274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Observatorio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sobre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tratamiento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del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suicidio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en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medios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de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comunicación</a:t>
            </a:r>
            <a:endParaRPr lang="en-US" sz="1500" spc="15" dirty="0">
              <a:solidFill>
                <a:srgbClr val="2E414D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917865" y="2490648"/>
            <a:ext cx="2474274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Análisis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 de los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datos</a:t>
            </a:r>
            <a:endParaRPr lang="en-US" sz="1500" spc="15" dirty="0">
              <a:solidFill>
                <a:srgbClr val="2E414D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01279" y="3802422"/>
            <a:ext cx="2474274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Valoración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del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riesgo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y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continuidad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asistencial</a:t>
            </a:r>
            <a:endParaRPr lang="en-US" sz="1500" spc="15" dirty="0">
              <a:solidFill>
                <a:srgbClr val="2E414D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742632" y="3802422"/>
            <a:ext cx="2474274" cy="26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Elaboración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de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guías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</a:t>
            </a:r>
          </a:p>
        </p:txBody>
      </p:sp>
      <p:pic>
        <p:nvPicPr>
          <p:cNvPr id="1027" name="Picture 3" descr="C:\Users\ttrc02\AppData\Local\Microsoft\Windows\Temporary Internet Files\Content.IE5\Q36VQCB1\bi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243589"/>
            <a:ext cx="758715" cy="101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8" descr="Resultado de imagen de pictograma hospital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s-ES" sz="9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2" y="3759753"/>
            <a:ext cx="778042" cy="77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318" y="2317689"/>
            <a:ext cx="603556" cy="658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16309" y="3695862"/>
            <a:ext cx="823614" cy="80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2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1254" y="390917"/>
            <a:ext cx="806469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b="1" spc="-35" dirty="0">
                <a:solidFill>
                  <a:srgbClr val="2E414D"/>
                </a:solidFill>
                <a:latin typeface="Open Sans"/>
              </a:rPr>
              <a:t>2018-2022 ACCIONES </a:t>
            </a:r>
          </a:p>
          <a:p>
            <a:pPr>
              <a:lnSpc>
                <a:spcPts val="4200"/>
              </a:lnSpc>
            </a:pPr>
            <a:r>
              <a:rPr lang="en-US" sz="3500" b="1" spc="-35" dirty="0">
                <a:solidFill>
                  <a:srgbClr val="2E414D"/>
                </a:solidFill>
                <a:latin typeface="Open Sans"/>
              </a:rPr>
              <a:t>1. FORMACIÓN </a:t>
            </a:r>
          </a:p>
        </p:txBody>
      </p:sp>
      <p:sp>
        <p:nvSpPr>
          <p:cNvPr id="3" name="AutoShape 3"/>
          <p:cNvSpPr/>
          <p:nvPr/>
        </p:nvSpPr>
        <p:spPr>
          <a:xfrm>
            <a:off x="514350" y="2121120"/>
            <a:ext cx="3865442" cy="1053381"/>
          </a:xfrm>
          <a:prstGeom prst="rect">
            <a:avLst/>
          </a:prstGeom>
          <a:solidFill>
            <a:srgbClr val="2E414D">
              <a:alpha val="6666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514350" y="1569684"/>
            <a:ext cx="8742796" cy="102629"/>
          </a:xfrm>
          <a:prstGeom prst="rect">
            <a:avLst/>
          </a:prstGeom>
          <a:solidFill>
            <a:srgbClr val="2E414D"/>
          </a:solidFill>
        </p:spPr>
      </p:sp>
      <p:sp>
        <p:nvSpPr>
          <p:cNvPr id="5" name="AutoShape 5"/>
          <p:cNvSpPr/>
          <p:nvPr/>
        </p:nvSpPr>
        <p:spPr>
          <a:xfrm>
            <a:off x="4696589" y="2121120"/>
            <a:ext cx="3865442" cy="1053381"/>
          </a:xfrm>
          <a:prstGeom prst="rect">
            <a:avLst/>
          </a:prstGeom>
          <a:solidFill>
            <a:srgbClr val="2E414D">
              <a:alpha val="6666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514350" y="3575770"/>
            <a:ext cx="3865442" cy="1053381"/>
          </a:xfrm>
          <a:prstGeom prst="rect">
            <a:avLst/>
          </a:prstGeom>
          <a:solidFill>
            <a:srgbClr val="2E414D">
              <a:alpha val="6666"/>
            </a:srgbClr>
          </a:solidFill>
        </p:spPr>
      </p:sp>
      <p:sp>
        <p:nvSpPr>
          <p:cNvPr id="7" name="AutoShape 7"/>
          <p:cNvSpPr/>
          <p:nvPr/>
        </p:nvSpPr>
        <p:spPr>
          <a:xfrm>
            <a:off x="4713599" y="3575770"/>
            <a:ext cx="3865442" cy="1053381"/>
          </a:xfrm>
          <a:prstGeom prst="rect">
            <a:avLst/>
          </a:prstGeom>
          <a:solidFill>
            <a:srgbClr val="2E414D">
              <a:alpha val="6666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1601279" y="2490648"/>
            <a:ext cx="2474274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500" spc="15">
                <a:solidFill>
                  <a:srgbClr val="2E414D"/>
                </a:solidFill>
                <a:latin typeface="Open Sans"/>
              </a:rPr>
              <a:t>Formación de formadores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01279" y="3802422"/>
            <a:ext cx="2474274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Formación en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cascada</a:t>
            </a:r>
            <a:endParaRPr lang="en-US" sz="1500" spc="15" dirty="0">
              <a:solidFill>
                <a:srgbClr val="2E414D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742632" y="3802422"/>
            <a:ext cx="2474274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0"/>
              </a:lnSpc>
            </a:pP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Valoración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del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impacto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de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las</a:t>
            </a:r>
            <a:r>
              <a:rPr lang="en-US" sz="1500" spc="15" dirty="0">
                <a:solidFill>
                  <a:srgbClr val="2E414D"/>
                </a:solidFill>
                <a:latin typeface="Open Sans"/>
              </a:rPr>
              <a:t> </a:t>
            </a:r>
            <a:r>
              <a:rPr lang="en-US" sz="1500" spc="15" dirty="0" err="1">
                <a:solidFill>
                  <a:srgbClr val="2E414D"/>
                </a:solidFill>
                <a:latin typeface="Open Sans"/>
              </a:rPr>
              <a:t>acciones</a:t>
            </a:r>
            <a:endParaRPr lang="en-US" sz="1500" spc="15" dirty="0">
              <a:solidFill>
                <a:srgbClr val="2E414D"/>
              </a:solidFill>
              <a:latin typeface="Open Sans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4525" y="1999911"/>
            <a:ext cx="1172698" cy="12957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6283" y="3669243"/>
            <a:ext cx="889182" cy="77803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3599" y="3750228"/>
            <a:ext cx="978423" cy="70446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5375302" y="762620"/>
            <a:ext cx="3215840" cy="24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52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147858993"/>
              </p:ext>
            </p:extLst>
          </p:nvPr>
        </p:nvGraphicFramePr>
        <p:xfrm>
          <a:off x="838200" y="423018"/>
          <a:ext cx="7872920" cy="4524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4246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n 8" descr="fondo_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" y="297"/>
            <a:ext cx="9132711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1 Título"/>
          <p:cNvSpPr>
            <a:spLocks noGrp="1"/>
          </p:cNvSpPr>
          <p:nvPr>
            <p:ph type="title"/>
          </p:nvPr>
        </p:nvSpPr>
        <p:spPr>
          <a:xfrm>
            <a:off x="358422" y="156235"/>
            <a:ext cx="8310034" cy="428625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spc="-35" dirty="0">
                <a:solidFill>
                  <a:srgbClr val="2E414D"/>
                </a:solidFill>
                <a:latin typeface="Open Sans"/>
              </a:rPr>
              <a:t>2018-2022 ACCIONES </a:t>
            </a:r>
            <a:br>
              <a:rPr lang="en-US" sz="2400" b="1" spc="-35" dirty="0">
                <a:solidFill>
                  <a:srgbClr val="2E414D"/>
                </a:solidFill>
                <a:latin typeface="Open Sans"/>
              </a:rPr>
            </a:br>
            <a:r>
              <a:rPr lang="en-US" sz="2400" b="1" spc="-35" dirty="0">
                <a:solidFill>
                  <a:srgbClr val="2E414D"/>
                </a:solidFill>
                <a:latin typeface="Open Sans"/>
              </a:rPr>
              <a:t>2. ÁMBITO EDUCATIVO, SOCIAL Y ATENCION PRIMARIA</a:t>
            </a:r>
            <a:endParaRPr lang="es-ES" altLang="es-ES" sz="2300" b="1" dirty="0">
              <a:solidFill>
                <a:srgbClr val="004890"/>
              </a:solidFill>
              <a:cs typeface="Helvetica" pitchFamily="34" charset="0"/>
            </a:endParaRPr>
          </a:p>
        </p:txBody>
      </p:sp>
      <p:pic>
        <p:nvPicPr>
          <p:cNvPr id="61444" name="Imagen 34" descr="line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6" y="699542"/>
            <a:ext cx="5142089" cy="6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4967843"/>
              </p:ext>
            </p:extLst>
          </p:nvPr>
        </p:nvGraphicFramePr>
        <p:xfrm>
          <a:off x="467544" y="1203599"/>
          <a:ext cx="8229600" cy="2880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641312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sescam">
      <a:dk1>
        <a:srgbClr val="00172D"/>
      </a:dk1>
      <a:lt1>
        <a:sysClr val="window" lastClr="FFFFFF"/>
      </a:lt1>
      <a:dk2>
        <a:srgbClr val="242852"/>
      </a:dk2>
      <a:lt2>
        <a:srgbClr val="C8EAFB"/>
      </a:lt2>
      <a:accent1>
        <a:srgbClr val="00AD8E"/>
      </a:accent1>
      <a:accent2>
        <a:srgbClr val="FCB726"/>
      </a:accent2>
      <a:accent3>
        <a:srgbClr val="F73A42"/>
      </a:accent3>
      <a:accent4>
        <a:srgbClr val="004890"/>
      </a:accent4>
      <a:accent5>
        <a:srgbClr val="9FA2AE"/>
      </a:accent5>
      <a:accent6>
        <a:srgbClr val="9D9FA0"/>
      </a:accent6>
      <a:hlink>
        <a:srgbClr val="FFFFFF"/>
      </a:hlink>
      <a:folHlink>
        <a:srgbClr val="D0EAF8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61434</TotalTime>
  <Words>1302</Words>
  <Application>Microsoft Office PowerPoint</Application>
  <PresentationFormat>Presentación en pantalla (16:9)</PresentationFormat>
  <Paragraphs>195</Paragraphs>
  <Slides>22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22</vt:i4>
      </vt:variant>
    </vt:vector>
  </HeadingPairs>
  <TitlesOfParts>
    <vt:vector size="38" baseType="lpstr">
      <vt:lpstr>Arial</vt:lpstr>
      <vt:lpstr>Calibri</vt:lpstr>
      <vt:lpstr>Calibri Light</vt:lpstr>
      <vt:lpstr>Gill Sans MT</vt:lpstr>
      <vt:lpstr>Lato</vt:lpstr>
      <vt:lpstr>Lato Light</vt:lpstr>
      <vt:lpstr>Lucida Sans</vt:lpstr>
      <vt:lpstr>Open Sans</vt:lpstr>
      <vt:lpstr>Poppins</vt:lpstr>
      <vt:lpstr>Poppins Light</vt:lpstr>
      <vt:lpstr>Wingdings</vt:lpstr>
      <vt:lpstr>Tema de Office</vt:lpstr>
      <vt:lpstr>1_Tema de Office</vt:lpstr>
      <vt:lpstr>Office Theme</vt:lpstr>
      <vt:lpstr>1_Office Theme</vt:lpstr>
      <vt:lpstr>2_Tema de Office</vt:lpstr>
      <vt:lpstr>“Compartiendo Experiencias en la Prevención y Atención a la Conducta Suicida” </vt:lpstr>
      <vt:lpstr>Las Personas</vt:lpstr>
      <vt:lpstr>Comienza antes de la vida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2018-2022 ACCIONES  2. ÁMBITO EDUCATIVO, SOCIAL Y ATENCION PRIMARIA</vt:lpstr>
      <vt:lpstr>Presentación de PowerPoint</vt:lpstr>
      <vt:lpstr>ACTUACIONES EN EL ÁMBITO ASISTENCIAL PILOTAJE DEL CÓDIGO DE RIESGO DE SUICIDIO </vt:lpstr>
      <vt:lpstr>Guía de recomendaciones </vt:lpstr>
      <vt:lpstr>   PROGRAMA RENACE</vt:lpstr>
      <vt:lpstr>Presentación de PowerPoint</vt:lpstr>
      <vt:lpstr>PROGRAMA “RENACE”</vt:lpstr>
      <vt:lpstr>Presentación de PowerPoint</vt:lpstr>
      <vt:lpstr>PROGRAMA RENACE: DERIVACIÓN DESDE AP</vt:lpstr>
      <vt:lpstr>RESULTADOS SEPTIEMBRE 2021-JULIO 2022</vt:lpstr>
      <vt:lpstr>MENORES 18 AÑOS  </vt:lpstr>
      <vt:lpstr>Presentación de PowerPoint</vt:lpstr>
      <vt:lpstr>Trabajo  Colaborativo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 Montagud Catalan</dc:creator>
  <cp:lastModifiedBy>María Stuyck</cp:lastModifiedBy>
  <cp:revision>638</cp:revision>
  <cp:lastPrinted>2022-03-23T14:16:17Z</cp:lastPrinted>
  <dcterms:created xsi:type="dcterms:W3CDTF">2017-02-15T11:12:46Z</dcterms:created>
  <dcterms:modified xsi:type="dcterms:W3CDTF">2022-09-16T13:21:37Z</dcterms:modified>
</cp:coreProperties>
</file>